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57" r:id="rId4"/>
    <p:sldId id="260" r:id="rId5"/>
    <p:sldId id="259" r:id="rId6"/>
    <p:sldId id="258"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FC6ACB-1253-480F-8C91-432AE42F9165}" v="827" dt="2021-10-03T14:30:05.839"/>
    <p1510:client id="{8E63EA4E-D34F-4BAB-8B7F-3FFE5E33A1BD}" v="1170" dt="2021-10-03T13:42:25.456"/>
    <p1510:client id="{CA4F9D11-A6B7-4B39-9B87-BAFBA05D0BC1}" v="207" dt="2021-10-03T17:17:59.1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77" d="100"/>
          <a:sy n="77" d="100"/>
        </p:scale>
        <p:origin x="9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602602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40082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2553885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964833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64679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208213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9833280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341086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3019583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805867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46942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12B11-A23B-4828-BFFA-314E2FF49D50}" type="datetimeFigureOut">
              <a:rPr lang="en-GB" smtClean="0"/>
              <a:t>03/10/2021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811546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512B11-A23B-4828-BFFA-314E2FF49D50}" type="datetimeFigureOut">
              <a:rPr lang="en-GB" smtClean="0"/>
              <a:t>03/10/2021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045255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512B11-A23B-4828-BFFA-314E2FF49D50}" type="datetimeFigureOut">
              <a:rPr lang="en-GB" smtClean="0"/>
              <a:t>03/10/2021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764628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281744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4045771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512B11-A23B-4828-BFFA-314E2FF49D50}" type="datetimeFigureOut">
              <a:rPr lang="en-GB" smtClean="0"/>
              <a:t>03/10/2021</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7B7D07C-6AA1-4507-856B-4671EA2257E2}" type="slidenum">
              <a:rPr lang="en-GB" smtClean="0"/>
              <a:t>‹#›</a:t>
            </a:fld>
            <a:endParaRPr lang="en-GB"/>
          </a:p>
        </p:txBody>
      </p:sp>
    </p:spTree>
    <p:extLst>
      <p:ext uri="{BB962C8B-B14F-4D97-AF65-F5344CB8AC3E}">
        <p14:creationId xmlns:p14="http://schemas.microsoft.com/office/powerpoint/2010/main" val="19432072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farmtoschoolbc.trubox.ca/2017/824" TargetMode="External"/><Relationship Id="rId2" Type="http://schemas.openxmlformats.org/officeDocument/2006/relationships/image" Target="../media/image7.jpg"/><Relationship Id="rId1" Type="http://schemas.openxmlformats.org/officeDocument/2006/relationships/slideLayout" Target="../slideLayouts/slideLayout6.xml"/><Relationship Id="rId4" Type="http://schemas.openxmlformats.org/officeDocument/2006/relationships/hyperlink" Target="https://creativecommons.org/licenses/by/3.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C78A-9F07-466E-A72F-B508470CA053}"/>
              </a:ext>
            </a:extLst>
          </p:cNvPr>
          <p:cNvSpPr>
            <a:spLocks noGrp="1"/>
          </p:cNvSpPr>
          <p:nvPr>
            <p:ph type="ctrTitle"/>
          </p:nvPr>
        </p:nvSpPr>
        <p:spPr/>
        <p:txBody>
          <a:bodyPr/>
          <a:lstStyle/>
          <a:p>
            <a:r>
              <a:rPr lang="en-GB" dirty="0"/>
              <a:t>Have Seeds Will Travel</a:t>
            </a:r>
          </a:p>
        </p:txBody>
      </p:sp>
      <p:sp>
        <p:nvSpPr>
          <p:cNvPr id="3" name="Subtitle 2">
            <a:extLst>
              <a:ext uri="{FF2B5EF4-FFF2-40B4-BE49-F238E27FC236}">
                <a16:creationId xmlns:a16="http://schemas.microsoft.com/office/drawing/2014/main" id="{9935999F-5F48-4749-A811-A4F1805D0007}"/>
              </a:ext>
            </a:extLst>
          </p:cNvPr>
          <p:cNvSpPr>
            <a:spLocks noGrp="1"/>
          </p:cNvSpPr>
          <p:nvPr>
            <p:ph type="subTitle" idx="1"/>
          </p:nvPr>
        </p:nvSpPr>
        <p:spPr>
          <a:xfrm>
            <a:off x="1266985" y="3852504"/>
            <a:ext cx="7766936" cy="1096899"/>
          </a:xfrm>
        </p:spPr>
        <p:txBody>
          <a:bodyPr/>
          <a:lstStyle/>
          <a:p>
            <a:r>
              <a:rPr lang="en-GB" sz="2400">
                <a:solidFill>
                  <a:schemeClr val="accent2">
                    <a:lumMod val="75000"/>
                  </a:schemeClr>
                </a:solidFill>
              </a:rPr>
              <a:t>Welcome to the Ariadne Microgreens Project</a:t>
            </a:r>
            <a:endParaRPr lang="en-GB">
              <a:solidFill>
                <a:schemeClr val="accent2">
                  <a:lumMod val="75000"/>
                </a:schemeClr>
              </a:solidFill>
            </a:endParaRPr>
          </a:p>
        </p:txBody>
      </p:sp>
      <p:pic>
        <p:nvPicPr>
          <p:cNvPr id="4" name="Picture 6">
            <a:extLst>
              <a:ext uri="{FF2B5EF4-FFF2-40B4-BE49-F238E27FC236}">
                <a16:creationId xmlns:a16="http://schemas.microsoft.com/office/drawing/2014/main" id="{A5508391-AE58-4837-B2D2-3B3BF2BD9FC7}"/>
              </a:ext>
            </a:extLst>
          </p:cNvPr>
          <p:cNvPicPr>
            <a:picLocks noChangeAspect="1"/>
          </p:cNvPicPr>
          <p:nvPr/>
        </p:nvPicPr>
        <p:blipFill>
          <a:blip r:embed="rId2"/>
          <a:stretch>
            <a:fillRect/>
          </a:stretch>
        </p:blipFill>
        <p:spPr>
          <a:xfrm>
            <a:off x="1269304" y="88935"/>
            <a:ext cx="4465528" cy="3141527"/>
          </a:xfrm>
          <a:prstGeom prst="rect">
            <a:avLst/>
          </a:prstGeom>
        </p:spPr>
      </p:pic>
      <p:pic>
        <p:nvPicPr>
          <p:cNvPr id="7" name="Picture 7" descr="A picture containing plant, vegetable, grass&#10;&#10;Description automatically generated">
            <a:extLst>
              <a:ext uri="{FF2B5EF4-FFF2-40B4-BE49-F238E27FC236}">
                <a16:creationId xmlns:a16="http://schemas.microsoft.com/office/drawing/2014/main" id="{61DE57EA-C7BB-4D7F-8B45-B6EC47F127D9}"/>
              </a:ext>
            </a:extLst>
          </p:cNvPr>
          <p:cNvPicPr>
            <a:picLocks noChangeAspect="1"/>
          </p:cNvPicPr>
          <p:nvPr/>
        </p:nvPicPr>
        <p:blipFill>
          <a:blip r:embed="rId3"/>
          <a:stretch>
            <a:fillRect/>
          </a:stretch>
        </p:blipFill>
        <p:spPr>
          <a:xfrm>
            <a:off x="2605414" y="4284727"/>
            <a:ext cx="6991610" cy="2422135"/>
          </a:xfrm>
          <a:prstGeom prst="rect">
            <a:avLst/>
          </a:prstGeom>
        </p:spPr>
      </p:pic>
      <p:pic>
        <p:nvPicPr>
          <p:cNvPr id="8" name="Picture 8" descr="A picture containing satellite, outdoor, snow, transport&#10;&#10;Description automatically generated">
            <a:extLst>
              <a:ext uri="{FF2B5EF4-FFF2-40B4-BE49-F238E27FC236}">
                <a16:creationId xmlns:a16="http://schemas.microsoft.com/office/drawing/2014/main" id="{CA4496EB-0AA6-4DE2-9186-808EF22A73B8}"/>
              </a:ext>
            </a:extLst>
          </p:cNvPr>
          <p:cNvPicPr>
            <a:picLocks noChangeAspect="1"/>
          </p:cNvPicPr>
          <p:nvPr/>
        </p:nvPicPr>
        <p:blipFill>
          <a:blip r:embed="rId4"/>
          <a:stretch>
            <a:fillRect/>
          </a:stretch>
        </p:blipFill>
        <p:spPr>
          <a:xfrm>
            <a:off x="5872619" y="86037"/>
            <a:ext cx="3954049" cy="3126447"/>
          </a:xfrm>
          <a:prstGeom prst="rect">
            <a:avLst/>
          </a:prstGeom>
        </p:spPr>
      </p:pic>
      <p:sp>
        <p:nvSpPr>
          <p:cNvPr id="9" name="TextBox 8">
            <a:extLst>
              <a:ext uri="{FF2B5EF4-FFF2-40B4-BE49-F238E27FC236}">
                <a16:creationId xmlns:a16="http://schemas.microsoft.com/office/drawing/2014/main" id="{F1580EB6-7E0F-4FC0-AA2E-696E3CC123B6}"/>
              </a:ext>
            </a:extLst>
          </p:cNvPr>
          <p:cNvSpPr txBox="1"/>
          <p:nvPr/>
        </p:nvSpPr>
        <p:spPr>
          <a:xfrm>
            <a:off x="9651446" y="6287896"/>
            <a:ext cx="2273473"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000"/>
              <a:t>All non-project images licensed to </a:t>
            </a:r>
            <a:br>
              <a:rPr lang="en-GB" sz="1000" dirty="0"/>
            </a:br>
            <a:r>
              <a:rPr lang="en-GB" sz="1000"/>
              <a:t>J Myerscough via stock.adobe.com</a:t>
            </a:r>
            <a:endParaRPr lang="en-US" sz="1000"/>
          </a:p>
        </p:txBody>
      </p:sp>
    </p:spTree>
    <p:extLst>
      <p:ext uri="{BB962C8B-B14F-4D97-AF65-F5344CB8AC3E}">
        <p14:creationId xmlns:p14="http://schemas.microsoft.com/office/powerpoint/2010/main" val="2256101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Timeline&#10;&#10;Description automatically generated">
            <a:extLst>
              <a:ext uri="{FF2B5EF4-FFF2-40B4-BE49-F238E27FC236}">
                <a16:creationId xmlns:a16="http://schemas.microsoft.com/office/drawing/2014/main" id="{3CECCBF9-8EE2-41A1-B4E2-AFEF62FD39C7}"/>
              </a:ext>
            </a:extLst>
          </p:cNvPr>
          <p:cNvPicPr>
            <a:picLocks noChangeAspect="1"/>
          </p:cNvPicPr>
          <p:nvPr/>
        </p:nvPicPr>
        <p:blipFill>
          <a:blip r:embed="rId2"/>
          <a:stretch>
            <a:fillRect/>
          </a:stretch>
        </p:blipFill>
        <p:spPr>
          <a:xfrm>
            <a:off x="313445" y="61356"/>
            <a:ext cx="8941652" cy="6909458"/>
          </a:xfrm>
          <a:prstGeom prst="rect">
            <a:avLst/>
          </a:prstGeom>
        </p:spPr>
      </p:pic>
    </p:spTree>
    <p:extLst>
      <p:ext uri="{BB962C8B-B14F-4D97-AF65-F5344CB8AC3E}">
        <p14:creationId xmlns:p14="http://schemas.microsoft.com/office/powerpoint/2010/main" val="4077614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FCEF63CD-41B2-4E84-A2FB-BC58639421AA}"/>
              </a:ext>
            </a:extLst>
          </p:cNvPr>
          <p:cNvSpPr txBox="1"/>
          <p:nvPr/>
        </p:nvSpPr>
        <p:spPr>
          <a:xfrm>
            <a:off x="391885" y="289249"/>
            <a:ext cx="8912124" cy="2662267"/>
          </a:xfrm>
          <a:prstGeom prst="rect">
            <a:avLst/>
          </a:prstGeom>
          <a:noFill/>
        </p:spPr>
        <p:txBody>
          <a:bodyPr wrap="square" lIns="91440" tIns="45720" rIns="91440" bIns="45720" rtlCol="0" anchor="t">
            <a:spAutoFit/>
          </a:bodyPr>
          <a:lstStyle/>
          <a:p>
            <a:endParaRPr lang="en-GB" sz="1200" b="0" i="0" u="none" strike="noStrike" dirty="0">
              <a:solidFill>
                <a:srgbClr val="000000"/>
              </a:solidFill>
              <a:effectLst/>
              <a:latin typeface="Arial" panose="020B0604020202020204" pitchFamily="34" charset="0"/>
              <a:cs typeface="Arial"/>
            </a:endParaRPr>
          </a:p>
          <a:p>
            <a:pPr marL="285750" indent="-285750">
              <a:buFont typeface="Arial" panose="020B0604020202020204" pitchFamily="34" charset="0"/>
              <a:buChar char="•"/>
            </a:pPr>
            <a:endParaRPr lang="en-GB" sz="12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Once prepared, threads are loaded into the aeroponic "</a:t>
            </a:r>
            <a:r>
              <a:rPr lang="en-GB" sz="1100" dirty="0" err="1">
                <a:solidFill>
                  <a:srgbClr val="000000"/>
                </a:solidFill>
                <a:latin typeface="Arial"/>
                <a:cs typeface="Arial"/>
              </a:rPr>
              <a:t>Growpod</a:t>
            </a:r>
            <a:r>
              <a:rPr lang="en-GB" sz="1100" dirty="0">
                <a:solidFill>
                  <a:srgbClr val="000000"/>
                </a:solidFill>
                <a:latin typeface="Arial"/>
                <a:cs typeface="Arial"/>
              </a:rPr>
              <a:t>", a slowly rotating pod that contains an aeroponic </a:t>
            </a:r>
            <a:r>
              <a:rPr lang="en-GB" sz="1100" dirty="0" err="1">
                <a:solidFill>
                  <a:srgbClr val="000000"/>
                </a:solidFill>
                <a:latin typeface="Arial"/>
                <a:cs typeface="Arial"/>
              </a:rPr>
              <a:t>fogger</a:t>
            </a:r>
            <a:r>
              <a:rPr lang="en-GB" sz="1100" dirty="0">
                <a:solidFill>
                  <a:srgbClr val="000000"/>
                </a:solidFill>
                <a:latin typeface="Arial"/>
                <a:cs typeface="Arial"/>
              </a:rPr>
              <a:t> system for </a:t>
            </a:r>
            <a:br>
              <a:rPr lang="en-GB" sz="1100" dirty="0">
                <a:solidFill>
                  <a:srgbClr val="000000"/>
                </a:solidFill>
                <a:latin typeface="Arial"/>
                <a:cs typeface="Arial"/>
              </a:rPr>
            </a:br>
            <a:r>
              <a:rPr lang="en-GB" sz="1100" dirty="0">
                <a:solidFill>
                  <a:srgbClr val="000000"/>
                </a:solidFill>
                <a:latin typeface="Arial"/>
                <a:cs typeface="Arial"/>
              </a:rPr>
              <a:t>keeping microgreen seeds/roots at just the right moisture level</a:t>
            </a:r>
            <a:r>
              <a:rPr lang="en-GB" sz="1100" b="0" i="0" u="none" strike="noStrike" dirty="0">
                <a:solidFill>
                  <a:srgbClr val="000000"/>
                </a:solidFill>
                <a:effectLst/>
                <a:latin typeface="Arial"/>
                <a:cs typeface="Arial"/>
              </a:rPr>
              <a:t>.</a:t>
            </a:r>
            <a:r>
              <a:rPr lang="en-GB" sz="1100" dirty="0">
                <a:solidFill>
                  <a:srgbClr val="000000"/>
                </a:solidFill>
                <a:latin typeface="Arial"/>
                <a:cs typeface="Arial"/>
              </a:rPr>
              <a:t> Water and nutrients are provided via a refillable pouch at the mounting side of the system.</a:t>
            </a:r>
            <a:endParaRPr lang="en-GB" sz="1100" dirty="0">
              <a:latin typeface="Arial"/>
              <a:cs typeface="Arial"/>
            </a:endParaRPr>
          </a:p>
          <a:p>
            <a:pPr marL="285750" indent="-285750">
              <a:buFont typeface="Arial" panose="020B0604020202020204" pitchFamily="34" charset="0"/>
              <a:buChar char="•"/>
            </a:pPr>
            <a:r>
              <a:rPr lang="en-GB" sz="1100" dirty="0">
                <a:solidFill>
                  <a:srgbClr val="000000"/>
                </a:solidFill>
                <a:latin typeface="Arial"/>
                <a:cs typeface="Arial"/>
              </a:rPr>
              <a:t>Sowing/growing automation</a:t>
            </a:r>
            <a:r>
              <a:rPr lang="en-GB" sz="1100" b="0" i="0" u="none" strike="noStrike" dirty="0">
                <a:solidFill>
                  <a:srgbClr val="000000"/>
                </a:solidFill>
                <a:effectLst/>
                <a:latin typeface="Arial"/>
                <a:cs typeface="Arial"/>
              </a:rPr>
              <a:t> allows for rapid iteration and experimentation without undue burden on the </a:t>
            </a:r>
            <a:r>
              <a:rPr lang="en-GB" sz="1100" dirty="0">
                <a:solidFill>
                  <a:srgbClr val="000000"/>
                </a:solidFill>
                <a:latin typeface="Arial"/>
                <a:cs typeface="Arial"/>
              </a:rPr>
              <a:t>crew, while still providing crew </a:t>
            </a:r>
            <a:br>
              <a:rPr lang="en-GB" sz="1100" dirty="0">
                <a:solidFill>
                  <a:srgbClr val="000000"/>
                </a:solidFill>
                <a:latin typeface="Arial"/>
                <a:cs typeface="Arial"/>
              </a:rPr>
            </a:br>
            <a:r>
              <a:rPr lang="en-GB" sz="1100" dirty="0">
                <a:solidFill>
                  <a:srgbClr val="000000"/>
                </a:solidFill>
                <a:latin typeface="Arial"/>
                <a:cs typeface="Arial"/>
              </a:rPr>
              <a:t>with nutritious fresh food.</a:t>
            </a:r>
            <a:endParaRPr lang="en-GB" sz="11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Precise </a:t>
            </a:r>
            <a:r>
              <a:rPr lang="en-GB" sz="1100" b="0" i="0" u="none" strike="noStrike" dirty="0">
                <a:solidFill>
                  <a:srgbClr val="000000"/>
                </a:solidFill>
                <a:effectLst/>
                <a:latin typeface="Arial"/>
                <a:cs typeface="Arial"/>
              </a:rPr>
              <a:t>adjustment of plant mix and distribution according to crew preferences or experiment parameters.</a:t>
            </a:r>
            <a:r>
              <a:rPr lang="en-GB" sz="1100" dirty="0">
                <a:solidFill>
                  <a:srgbClr val="000000"/>
                </a:solidFill>
                <a:latin typeface="Arial"/>
                <a:cs typeface="Arial"/>
              </a:rPr>
              <a:t> </a:t>
            </a:r>
            <a:endParaRPr lang="en-GB" sz="1100" b="0" i="0" u="none" strike="noStrike">
              <a:solidFill>
                <a:srgbClr val="000000"/>
              </a:solidFill>
              <a:effectLst/>
              <a:latin typeface="Arial" panose="020B0604020202020204" pitchFamily="34" charset="0"/>
              <a:cs typeface="Arial"/>
            </a:endParaRPr>
          </a:p>
          <a:p>
            <a:pPr marL="285750" indent="-285750">
              <a:buFont typeface="Arial" panose="020B0604020202020204" pitchFamily="34" charset="0"/>
              <a:buChar char="•"/>
            </a:pPr>
            <a:r>
              <a:rPr lang="en-GB" sz="1100" b="0" i="0" u="none" strike="noStrike" dirty="0">
                <a:solidFill>
                  <a:srgbClr val="000000"/>
                </a:solidFill>
                <a:effectLst/>
                <a:latin typeface="Arial"/>
                <a:cs typeface="Arial"/>
              </a:rPr>
              <a:t>Cameras and sensors inside the pod allow remote data collection and analysis</a:t>
            </a:r>
          </a:p>
          <a:p>
            <a:pPr marL="285750" indent="-285750">
              <a:buFont typeface="Arial" panose="020B0604020202020204" pitchFamily="34" charset="0"/>
              <a:buChar char="•"/>
            </a:pPr>
            <a:r>
              <a:rPr lang="en-GB" sz="1100" b="0" i="0" u="none" strike="noStrike" dirty="0">
                <a:solidFill>
                  <a:srgbClr val="000000"/>
                </a:solidFill>
                <a:effectLst/>
                <a:latin typeface="Arial"/>
                <a:cs typeface="Arial"/>
              </a:rPr>
              <a:t>Why the growing pod? Easy to store in small space until needed. </a:t>
            </a:r>
            <a:r>
              <a:rPr lang="en-GB" sz="1100" dirty="0">
                <a:solidFill>
                  <a:srgbClr val="000000"/>
                </a:solidFill>
                <a:latin typeface="Arial"/>
                <a:cs typeface="Arial"/>
              </a:rPr>
              <a:t>Multiple pods can fit "Russian doll" style inside each other when stowed.</a:t>
            </a:r>
            <a:endParaRPr lang="en-GB" sz="11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Designed to be easy</a:t>
            </a:r>
            <a:r>
              <a:rPr lang="en-GB" sz="1100" b="0" i="0" u="none" strike="noStrike" dirty="0">
                <a:solidFill>
                  <a:srgbClr val="000000"/>
                </a:solidFill>
                <a:effectLst/>
                <a:latin typeface="Arial"/>
                <a:cs typeface="Arial"/>
              </a:rPr>
              <a:t> to clean between use by keeping surface area to a minimum. Pod made of </a:t>
            </a:r>
            <a:r>
              <a:rPr lang="en-GB" sz="1100" dirty="0">
                <a:solidFill>
                  <a:srgbClr val="000000"/>
                </a:solidFill>
                <a:latin typeface="Arial"/>
                <a:cs typeface="Arial"/>
              </a:rPr>
              <a:t>polycarbonate</a:t>
            </a:r>
            <a:r>
              <a:rPr lang="en-GB" sz="1100" b="0" i="0" u="none" strike="noStrike" dirty="0">
                <a:solidFill>
                  <a:srgbClr val="000000"/>
                </a:solidFill>
                <a:effectLst/>
                <a:latin typeface="Arial"/>
                <a:cs typeface="Arial"/>
              </a:rPr>
              <a:t>.</a:t>
            </a:r>
            <a:r>
              <a:rPr lang="en-GB" sz="1100" dirty="0">
                <a:solidFill>
                  <a:srgbClr val="000000"/>
                </a:solidFill>
                <a:latin typeface="Arial"/>
                <a:cs typeface="Arial"/>
              </a:rPr>
              <a:t> </a:t>
            </a:r>
          </a:p>
          <a:p>
            <a:pPr marL="285750" indent="-285750">
              <a:buFont typeface="Arial" panose="020B0604020202020204" pitchFamily="34" charset="0"/>
              <a:buChar char="•"/>
            </a:pPr>
            <a:r>
              <a:rPr lang="en-GB" sz="1100" dirty="0">
                <a:latin typeface="Arial"/>
                <a:cs typeface="Arial"/>
              </a:rPr>
              <a:t>Parts are as simple as possible to allow crew maintenance and repair.</a:t>
            </a:r>
          </a:p>
          <a:p>
            <a:pPr marL="285750" indent="-285750">
              <a:buFont typeface="Arial" panose="020B0604020202020204" pitchFamily="34" charset="0"/>
              <a:buChar char="•"/>
            </a:pPr>
            <a:endParaRPr lang="en-GB" sz="1100" dirty="0">
              <a:latin typeface="Arial"/>
              <a:cs typeface="Arial"/>
            </a:endParaRPr>
          </a:p>
          <a:p>
            <a:endParaRPr lang="en-GB" sz="1100" dirty="0">
              <a:latin typeface="Arial"/>
              <a:cs typeface="Arial"/>
            </a:endParaRPr>
          </a:p>
        </p:txBody>
      </p:sp>
      <p:sp>
        <p:nvSpPr>
          <p:cNvPr id="29" name="TextBox 28">
            <a:extLst>
              <a:ext uri="{FF2B5EF4-FFF2-40B4-BE49-F238E27FC236}">
                <a16:creationId xmlns:a16="http://schemas.microsoft.com/office/drawing/2014/main" id="{EE088633-B071-4BFB-BC5D-9D898DB2B0F5}"/>
              </a:ext>
            </a:extLst>
          </p:cNvPr>
          <p:cNvSpPr txBox="1"/>
          <p:nvPr/>
        </p:nvSpPr>
        <p:spPr>
          <a:xfrm>
            <a:off x="558912" y="93600"/>
            <a:ext cx="7987004" cy="646331"/>
          </a:xfrm>
          <a:prstGeom prst="rect">
            <a:avLst/>
          </a:prstGeom>
          <a:noFill/>
        </p:spPr>
        <p:txBody>
          <a:bodyPr wrap="square" lIns="91440" tIns="45720" rIns="91440" bIns="45720" rtlCol="0" anchor="t">
            <a:spAutoFit/>
          </a:bodyPr>
          <a:lstStyle/>
          <a:p>
            <a:r>
              <a:rPr lang="en-GB" sz="3600" dirty="0">
                <a:solidFill>
                  <a:schemeClr val="accent2">
                    <a:lumMod val="75000"/>
                  </a:schemeClr>
                </a:solidFill>
              </a:rPr>
              <a:t>The Ariadne </a:t>
            </a:r>
            <a:r>
              <a:rPr lang="en-GB" sz="3600" dirty="0" err="1">
                <a:solidFill>
                  <a:schemeClr val="accent2">
                    <a:lumMod val="75000"/>
                  </a:schemeClr>
                </a:solidFill>
              </a:rPr>
              <a:t>Growpod</a:t>
            </a:r>
            <a:r>
              <a:rPr lang="en-GB" sz="3600" dirty="0">
                <a:solidFill>
                  <a:schemeClr val="accent2">
                    <a:lumMod val="75000"/>
                  </a:schemeClr>
                </a:solidFill>
              </a:rPr>
              <a:t> </a:t>
            </a:r>
          </a:p>
        </p:txBody>
      </p:sp>
      <p:pic>
        <p:nvPicPr>
          <p:cNvPr id="3" name="Picture 3" descr="A picture containing text&#10;&#10;Description automatically generated">
            <a:extLst>
              <a:ext uri="{FF2B5EF4-FFF2-40B4-BE49-F238E27FC236}">
                <a16:creationId xmlns:a16="http://schemas.microsoft.com/office/drawing/2014/main" id="{F94BCAF6-FF61-41A9-A2C0-095AA3AE4D1D}"/>
              </a:ext>
            </a:extLst>
          </p:cNvPr>
          <p:cNvPicPr>
            <a:picLocks noChangeAspect="1"/>
          </p:cNvPicPr>
          <p:nvPr/>
        </p:nvPicPr>
        <p:blipFill>
          <a:blip r:embed="rId2"/>
          <a:stretch>
            <a:fillRect/>
          </a:stretch>
        </p:blipFill>
        <p:spPr>
          <a:xfrm>
            <a:off x="2481943" y="4220364"/>
            <a:ext cx="4451963" cy="2339660"/>
          </a:xfrm>
          <a:prstGeom prst="rect">
            <a:avLst/>
          </a:prstGeom>
        </p:spPr>
      </p:pic>
      <p:sp>
        <p:nvSpPr>
          <p:cNvPr id="5" name="TextBox 4">
            <a:extLst>
              <a:ext uri="{FF2B5EF4-FFF2-40B4-BE49-F238E27FC236}">
                <a16:creationId xmlns:a16="http://schemas.microsoft.com/office/drawing/2014/main" id="{D610B386-8E34-440A-8221-28315056B5AD}"/>
              </a:ext>
            </a:extLst>
          </p:cNvPr>
          <p:cNvSpPr txBox="1"/>
          <p:nvPr/>
        </p:nvSpPr>
        <p:spPr>
          <a:xfrm>
            <a:off x="661885" y="2523763"/>
            <a:ext cx="7987004" cy="646331"/>
          </a:xfrm>
          <a:prstGeom prst="rect">
            <a:avLst/>
          </a:prstGeom>
          <a:noFill/>
        </p:spPr>
        <p:txBody>
          <a:bodyPr wrap="square" lIns="91440" tIns="45720" rIns="91440" bIns="45720" rtlCol="0" anchor="t">
            <a:spAutoFit/>
          </a:bodyPr>
          <a:lstStyle/>
          <a:p>
            <a:r>
              <a:rPr lang="en-GB" sz="3600">
                <a:solidFill>
                  <a:schemeClr val="accent2">
                    <a:lumMod val="75000"/>
                  </a:schemeClr>
                </a:solidFill>
              </a:rPr>
              <a:t>Harvesting</a:t>
            </a:r>
            <a:endParaRPr lang="en-US"/>
          </a:p>
        </p:txBody>
      </p:sp>
      <p:sp>
        <p:nvSpPr>
          <p:cNvPr id="7" name="TextBox 6">
            <a:extLst>
              <a:ext uri="{FF2B5EF4-FFF2-40B4-BE49-F238E27FC236}">
                <a16:creationId xmlns:a16="http://schemas.microsoft.com/office/drawing/2014/main" id="{16348777-B118-4A28-BFF7-EA8FCD4D79E7}"/>
              </a:ext>
            </a:extLst>
          </p:cNvPr>
          <p:cNvSpPr txBox="1"/>
          <p:nvPr/>
        </p:nvSpPr>
        <p:spPr>
          <a:xfrm>
            <a:off x="494858" y="3172491"/>
            <a:ext cx="9705015" cy="646331"/>
          </a:xfrm>
          <a:prstGeom prst="rect">
            <a:avLst/>
          </a:prstGeom>
          <a:noFill/>
        </p:spPr>
        <p:txBody>
          <a:bodyPr wrap="square" lIns="91440" tIns="45720" rIns="91440" bIns="45720" rtlCol="0" anchor="t">
            <a:spAutoFit/>
          </a:bodyPr>
          <a:lstStyle/>
          <a:p>
            <a:r>
              <a:rPr lang="en-GB" sz="1200" dirty="0">
                <a:solidFill>
                  <a:srgbClr val="000000"/>
                </a:solidFill>
                <a:latin typeface="Arial"/>
                <a:cs typeface="Arial"/>
              </a:rPr>
              <a:t>When a thread of microgreens is ready for harvesting, the crew simply removes then end cover and pulls out the desired microgreen thread. The leaves and parts that are edible can simply be removed, while roots can be slid off the thread for disposal, or for freezing and later analysis, leaving very little waste.</a:t>
            </a:r>
            <a:endParaRPr lang="en-US" dirty="0"/>
          </a:p>
        </p:txBody>
      </p:sp>
    </p:spTree>
    <p:extLst>
      <p:ext uri="{BB962C8B-B14F-4D97-AF65-F5344CB8AC3E}">
        <p14:creationId xmlns:p14="http://schemas.microsoft.com/office/powerpoint/2010/main" val="1273578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A picture containing text&#10;&#10;Description automatically generated">
            <a:extLst>
              <a:ext uri="{FF2B5EF4-FFF2-40B4-BE49-F238E27FC236}">
                <a16:creationId xmlns:a16="http://schemas.microsoft.com/office/drawing/2014/main" id="{89F1711D-9778-4AEA-9B70-5889BD778E24}"/>
              </a:ext>
            </a:extLst>
          </p:cNvPr>
          <p:cNvPicPr>
            <a:picLocks noChangeAspect="1"/>
          </p:cNvPicPr>
          <p:nvPr/>
        </p:nvPicPr>
        <p:blipFill>
          <a:blip r:embed="rId2"/>
          <a:stretch>
            <a:fillRect/>
          </a:stretch>
        </p:blipFill>
        <p:spPr>
          <a:xfrm>
            <a:off x="2219196" y="2102085"/>
            <a:ext cx="7346515" cy="3958626"/>
          </a:xfrm>
          <a:prstGeom prst="rect">
            <a:avLst/>
          </a:prstGeom>
        </p:spPr>
      </p:pic>
      <p:sp>
        <p:nvSpPr>
          <p:cNvPr id="2" name="Title 1">
            <a:extLst>
              <a:ext uri="{FF2B5EF4-FFF2-40B4-BE49-F238E27FC236}">
                <a16:creationId xmlns:a16="http://schemas.microsoft.com/office/drawing/2014/main" id="{87F5CF70-70FF-42FD-ADD4-8906098611EA}"/>
              </a:ext>
            </a:extLst>
          </p:cNvPr>
          <p:cNvSpPr>
            <a:spLocks noGrp="1"/>
          </p:cNvSpPr>
          <p:nvPr>
            <p:ph type="title"/>
          </p:nvPr>
        </p:nvSpPr>
        <p:spPr>
          <a:xfrm>
            <a:off x="677334" y="186399"/>
            <a:ext cx="8596668" cy="1744001"/>
          </a:xfrm>
        </p:spPr>
        <p:txBody>
          <a:bodyPr/>
          <a:lstStyle/>
          <a:p>
            <a:r>
              <a:rPr lang="en-GB">
                <a:solidFill>
                  <a:schemeClr val="accent2">
                    <a:lumMod val="75000"/>
                  </a:schemeClr>
                </a:solidFill>
              </a:rPr>
              <a:t>Ariadne Growpod (detail view) </a:t>
            </a:r>
            <a:endParaRPr lang="en-GB" dirty="0">
              <a:solidFill>
                <a:schemeClr val="accent2">
                  <a:lumMod val="75000"/>
                </a:schemeClr>
              </a:solidFill>
            </a:endParaRPr>
          </a:p>
        </p:txBody>
      </p:sp>
      <p:cxnSp>
        <p:nvCxnSpPr>
          <p:cNvPr id="5" name="Straight Connector 4">
            <a:extLst>
              <a:ext uri="{FF2B5EF4-FFF2-40B4-BE49-F238E27FC236}">
                <a16:creationId xmlns:a16="http://schemas.microsoft.com/office/drawing/2014/main" id="{CB5B2060-C3D7-4FD9-B99E-1C6B611637EA}"/>
              </a:ext>
            </a:extLst>
          </p:cNvPr>
          <p:cNvCxnSpPr>
            <a:cxnSpLocks/>
          </p:cNvCxnSpPr>
          <p:nvPr/>
        </p:nvCxnSpPr>
        <p:spPr>
          <a:xfrm flipV="1">
            <a:off x="1972396" y="2621027"/>
            <a:ext cx="1357530" cy="501041"/>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38F3710-FB7B-4EF2-84B6-EC25191AC404}"/>
              </a:ext>
            </a:extLst>
          </p:cNvPr>
          <p:cNvSpPr txBox="1"/>
          <p:nvPr/>
        </p:nvSpPr>
        <p:spPr>
          <a:xfrm>
            <a:off x="153535" y="2650571"/>
            <a:ext cx="2027582" cy="2308324"/>
          </a:xfrm>
          <a:prstGeom prst="rect">
            <a:avLst/>
          </a:prstGeom>
          <a:noFill/>
        </p:spPr>
        <p:txBody>
          <a:bodyPr wrap="square" lIns="91440" tIns="45720" rIns="91440" bIns="45720" rtlCol="0" anchor="t">
            <a:spAutoFit/>
          </a:bodyPr>
          <a:lstStyle/>
          <a:p>
            <a:r>
              <a:rPr lang="en-GB" dirty="0"/>
              <a:t>Main Controls; Computer, sensors for temp, humidity, water levels, reverse pump to take water back into tank. </a:t>
            </a:r>
          </a:p>
        </p:txBody>
      </p:sp>
      <p:cxnSp>
        <p:nvCxnSpPr>
          <p:cNvPr id="10" name="Straight Connector 9">
            <a:extLst>
              <a:ext uri="{FF2B5EF4-FFF2-40B4-BE49-F238E27FC236}">
                <a16:creationId xmlns:a16="http://schemas.microsoft.com/office/drawing/2014/main" id="{E56A4EAF-2AEA-432C-8F5F-A8A009853717}"/>
              </a:ext>
            </a:extLst>
          </p:cNvPr>
          <p:cNvCxnSpPr>
            <a:cxnSpLocks/>
          </p:cNvCxnSpPr>
          <p:nvPr/>
        </p:nvCxnSpPr>
        <p:spPr>
          <a:xfrm flipV="1">
            <a:off x="4959626" y="5039139"/>
            <a:ext cx="566531" cy="1083365"/>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65AA577-5DFD-425A-B4CC-B87F069BF8D9}"/>
              </a:ext>
            </a:extLst>
          </p:cNvPr>
          <p:cNvSpPr txBox="1"/>
          <p:nvPr/>
        </p:nvSpPr>
        <p:spPr>
          <a:xfrm>
            <a:off x="2181843" y="6206647"/>
            <a:ext cx="6818244" cy="646331"/>
          </a:xfrm>
          <a:prstGeom prst="rect">
            <a:avLst/>
          </a:prstGeom>
          <a:noFill/>
        </p:spPr>
        <p:txBody>
          <a:bodyPr wrap="square" lIns="91440" tIns="45720" rIns="91440" bIns="45720" rtlCol="0" anchor="t">
            <a:spAutoFit/>
          </a:bodyPr>
          <a:lstStyle/>
          <a:p>
            <a:r>
              <a:rPr lang="en-GB" dirty="0"/>
              <a:t>Threads with seeds (initially) then producing/growing Micro Greens with mixed crops being grown at any one time. </a:t>
            </a:r>
          </a:p>
        </p:txBody>
      </p:sp>
      <p:cxnSp>
        <p:nvCxnSpPr>
          <p:cNvPr id="14" name="Straight Connector 13">
            <a:extLst>
              <a:ext uri="{FF2B5EF4-FFF2-40B4-BE49-F238E27FC236}">
                <a16:creationId xmlns:a16="http://schemas.microsoft.com/office/drawing/2014/main" id="{F40393D3-C739-4654-8D58-E081D37914F7}"/>
              </a:ext>
            </a:extLst>
          </p:cNvPr>
          <p:cNvCxnSpPr/>
          <p:nvPr/>
        </p:nvCxnSpPr>
        <p:spPr>
          <a:xfrm flipV="1">
            <a:off x="7290330" y="1584815"/>
            <a:ext cx="1815456" cy="2225457"/>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92255A2-DE0A-4303-8AE4-69B5488AA20A}"/>
              </a:ext>
            </a:extLst>
          </p:cNvPr>
          <p:cNvSpPr txBox="1"/>
          <p:nvPr/>
        </p:nvSpPr>
        <p:spPr>
          <a:xfrm>
            <a:off x="9087678" y="1112562"/>
            <a:ext cx="2958548" cy="1200329"/>
          </a:xfrm>
          <a:prstGeom prst="rect">
            <a:avLst/>
          </a:prstGeom>
          <a:noFill/>
        </p:spPr>
        <p:txBody>
          <a:bodyPr wrap="square" lIns="91440" tIns="45720" rIns="91440" bIns="45720" rtlCol="0" anchor="t">
            <a:spAutoFit/>
          </a:bodyPr>
          <a:lstStyle/>
          <a:p>
            <a:r>
              <a:rPr lang="en-GB" dirty="0"/>
              <a:t>LED and camera boom, White, Green, Blue, Red, Far Red, Infra Red. As Per APH. </a:t>
            </a:r>
          </a:p>
        </p:txBody>
      </p:sp>
      <p:cxnSp>
        <p:nvCxnSpPr>
          <p:cNvPr id="17" name="Straight Connector 16">
            <a:extLst>
              <a:ext uri="{FF2B5EF4-FFF2-40B4-BE49-F238E27FC236}">
                <a16:creationId xmlns:a16="http://schemas.microsoft.com/office/drawing/2014/main" id="{FEE0FAC8-9B26-414C-8796-C9B722F99DDD}"/>
              </a:ext>
            </a:extLst>
          </p:cNvPr>
          <p:cNvCxnSpPr>
            <a:cxnSpLocks/>
          </p:cNvCxnSpPr>
          <p:nvPr/>
        </p:nvCxnSpPr>
        <p:spPr>
          <a:xfrm flipH="1" flipV="1">
            <a:off x="1604602" y="1963636"/>
            <a:ext cx="3017094" cy="480164"/>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60AEAEC-0E86-47FD-9377-65E3DC966D6C}"/>
              </a:ext>
            </a:extLst>
          </p:cNvPr>
          <p:cNvSpPr txBox="1"/>
          <p:nvPr/>
        </p:nvSpPr>
        <p:spPr>
          <a:xfrm>
            <a:off x="216166" y="971902"/>
            <a:ext cx="1659834" cy="1477328"/>
          </a:xfrm>
          <a:prstGeom prst="rect">
            <a:avLst/>
          </a:prstGeom>
          <a:noFill/>
        </p:spPr>
        <p:txBody>
          <a:bodyPr wrap="square" rtlCol="0">
            <a:spAutoFit/>
          </a:bodyPr>
          <a:lstStyle/>
          <a:p>
            <a:r>
              <a:rPr lang="en-GB" dirty="0"/>
              <a:t>Mist Flows back along inner surface of the pod to back pump </a:t>
            </a:r>
          </a:p>
        </p:txBody>
      </p:sp>
      <p:sp>
        <p:nvSpPr>
          <p:cNvPr id="20" name="TextBox 19">
            <a:extLst>
              <a:ext uri="{FF2B5EF4-FFF2-40B4-BE49-F238E27FC236}">
                <a16:creationId xmlns:a16="http://schemas.microsoft.com/office/drawing/2014/main" id="{A571150C-4159-4C30-B14B-40D4278DDFBF}"/>
              </a:ext>
            </a:extLst>
          </p:cNvPr>
          <p:cNvSpPr txBox="1"/>
          <p:nvPr/>
        </p:nvSpPr>
        <p:spPr>
          <a:xfrm>
            <a:off x="3047818" y="1056997"/>
            <a:ext cx="5546036" cy="923330"/>
          </a:xfrm>
          <a:prstGeom prst="rect">
            <a:avLst/>
          </a:prstGeom>
          <a:noFill/>
        </p:spPr>
        <p:txBody>
          <a:bodyPr wrap="square" lIns="91440" tIns="45720" rIns="91440" bIns="45720" rtlCol="0" anchor="t">
            <a:spAutoFit/>
          </a:bodyPr>
          <a:lstStyle/>
          <a:p>
            <a:r>
              <a:rPr lang="en-GB" dirty="0"/>
              <a:t>The Pod will rotate slowly along its access to provide a "gravity" gradient, directing mist to the roots of the Micro Greens. </a:t>
            </a:r>
          </a:p>
        </p:txBody>
      </p:sp>
      <p:cxnSp>
        <p:nvCxnSpPr>
          <p:cNvPr id="22" name="Straight Connector 21">
            <a:extLst>
              <a:ext uri="{FF2B5EF4-FFF2-40B4-BE49-F238E27FC236}">
                <a16:creationId xmlns:a16="http://schemas.microsoft.com/office/drawing/2014/main" id="{BF22032F-F03F-47DD-8E0E-ABED1446A84B}"/>
              </a:ext>
            </a:extLst>
          </p:cNvPr>
          <p:cNvCxnSpPr/>
          <p:nvPr/>
        </p:nvCxnSpPr>
        <p:spPr>
          <a:xfrm flipH="1">
            <a:off x="2007704" y="4183331"/>
            <a:ext cx="890937" cy="1939173"/>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217F89C-977F-45B2-A3C0-4258AFDC5FCD}"/>
              </a:ext>
            </a:extLst>
          </p:cNvPr>
          <p:cNvSpPr txBox="1"/>
          <p:nvPr/>
        </p:nvSpPr>
        <p:spPr>
          <a:xfrm>
            <a:off x="372196" y="6015125"/>
            <a:ext cx="2633868" cy="646331"/>
          </a:xfrm>
          <a:prstGeom prst="rect">
            <a:avLst/>
          </a:prstGeom>
          <a:noFill/>
        </p:spPr>
        <p:txBody>
          <a:bodyPr wrap="square" lIns="91440" tIns="45720" rIns="91440" bIns="45720" rtlCol="0" anchor="t">
            <a:spAutoFit/>
          </a:bodyPr>
          <a:lstStyle/>
          <a:p>
            <a:r>
              <a:rPr lang="en-GB" dirty="0"/>
              <a:t>Mounting Point </a:t>
            </a:r>
            <a:br>
              <a:rPr lang="en-GB" dirty="0"/>
            </a:br>
            <a:r>
              <a:rPr lang="en-GB" dirty="0"/>
              <a:t>and power. </a:t>
            </a:r>
          </a:p>
        </p:txBody>
      </p:sp>
      <p:sp>
        <p:nvSpPr>
          <p:cNvPr id="21" name="TextBox 20">
            <a:extLst>
              <a:ext uri="{FF2B5EF4-FFF2-40B4-BE49-F238E27FC236}">
                <a16:creationId xmlns:a16="http://schemas.microsoft.com/office/drawing/2014/main" id="{D4787DE3-000D-4482-B865-2775E0E72B0E}"/>
              </a:ext>
            </a:extLst>
          </p:cNvPr>
          <p:cNvSpPr txBox="1"/>
          <p:nvPr/>
        </p:nvSpPr>
        <p:spPr>
          <a:xfrm>
            <a:off x="278250" y="4960850"/>
            <a:ext cx="2633868" cy="923330"/>
          </a:xfrm>
          <a:prstGeom prst="rect">
            <a:avLst/>
          </a:prstGeom>
          <a:noFill/>
        </p:spPr>
        <p:txBody>
          <a:bodyPr wrap="square" lIns="91440" tIns="45720" rIns="91440" bIns="45720" rtlCol="0" anchor="t">
            <a:spAutoFit/>
          </a:bodyPr>
          <a:lstStyle/>
          <a:p>
            <a:r>
              <a:rPr lang="en-GB" dirty="0"/>
              <a:t>Water/nutrients </a:t>
            </a:r>
            <a:br>
              <a:rPr lang="en-GB" dirty="0"/>
            </a:br>
            <a:r>
              <a:rPr lang="en-GB" dirty="0"/>
              <a:t>pouch attached </a:t>
            </a:r>
            <a:br>
              <a:rPr lang="en-GB" dirty="0"/>
            </a:br>
            <a:r>
              <a:rPr lang="en-GB" dirty="0"/>
              <a:t>to mister/reservoir</a:t>
            </a:r>
            <a:endParaRPr lang="en-US" dirty="0"/>
          </a:p>
        </p:txBody>
      </p:sp>
      <p:cxnSp>
        <p:nvCxnSpPr>
          <p:cNvPr id="24" name="Straight Connector 23">
            <a:extLst>
              <a:ext uri="{FF2B5EF4-FFF2-40B4-BE49-F238E27FC236}">
                <a16:creationId xmlns:a16="http://schemas.microsoft.com/office/drawing/2014/main" id="{1588CA0D-85D0-4573-9CEF-24AAE3892D5B}"/>
              </a:ext>
            </a:extLst>
          </p:cNvPr>
          <p:cNvCxnSpPr>
            <a:cxnSpLocks/>
          </p:cNvCxnSpPr>
          <p:nvPr/>
        </p:nvCxnSpPr>
        <p:spPr>
          <a:xfrm flipH="1">
            <a:off x="1708984" y="4729799"/>
            <a:ext cx="1827122" cy="88726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DF7B55F-C9A4-4A37-9313-8C38958F45C3}"/>
              </a:ext>
            </a:extLst>
          </p:cNvPr>
          <p:cNvSpPr txBox="1"/>
          <p:nvPr/>
        </p:nvSpPr>
        <p:spPr>
          <a:xfrm>
            <a:off x="1698413" y="982340"/>
            <a:ext cx="1346683" cy="923330"/>
          </a:xfrm>
          <a:prstGeom prst="rect">
            <a:avLst/>
          </a:prstGeom>
          <a:noFill/>
        </p:spPr>
        <p:txBody>
          <a:bodyPr wrap="square" lIns="91440" tIns="45720" rIns="91440" bIns="45720" rtlCol="0" anchor="t">
            <a:spAutoFit/>
          </a:bodyPr>
          <a:lstStyle/>
          <a:p>
            <a:r>
              <a:rPr lang="en-GB" dirty="0"/>
              <a:t>Air circulation fan</a:t>
            </a:r>
          </a:p>
        </p:txBody>
      </p:sp>
      <p:cxnSp>
        <p:nvCxnSpPr>
          <p:cNvPr id="26" name="Straight Connector 25">
            <a:extLst>
              <a:ext uri="{FF2B5EF4-FFF2-40B4-BE49-F238E27FC236}">
                <a16:creationId xmlns:a16="http://schemas.microsoft.com/office/drawing/2014/main" id="{9247A59B-3ECD-4B69-9558-18B159092125}"/>
              </a:ext>
            </a:extLst>
          </p:cNvPr>
          <p:cNvCxnSpPr>
            <a:cxnSpLocks/>
          </p:cNvCxnSpPr>
          <p:nvPr/>
        </p:nvCxnSpPr>
        <p:spPr>
          <a:xfrm flipH="1" flipV="1">
            <a:off x="2189149" y="1692238"/>
            <a:ext cx="2098519" cy="165969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24">
            <a:extLst>
              <a:ext uri="{FF2B5EF4-FFF2-40B4-BE49-F238E27FC236}">
                <a16:creationId xmlns:a16="http://schemas.microsoft.com/office/drawing/2014/main" id="{3B64039C-0E7E-4B66-9C6D-9995E7EF8FAC}"/>
              </a:ext>
            </a:extLst>
          </p:cNvPr>
          <p:cNvCxnSpPr/>
          <p:nvPr/>
        </p:nvCxnSpPr>
        <p:spPr>
          <a:xfrm>
            <a:off x="9087678" y="3955774"/>
            <a:ext cx="841513"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25">
            <a:extLst>
              <a:ext uri="{FF2B5EF4-FFF2-40B4-BE49-F238E27FC236}">
                <a16:creationId xmlns:a16="http://schemas.microsoft.com/office/drawing/2014/main" id="{AF1FCB08-FE09-4E93-B25F-6A9D39379C33}"/>
              </a:ext>
            </a:extLst>
          </p:cNvPr>
          <p:cNvSpPr txBox="1"/>
          <p:nvPr/>
        </p:nvSpPr>
        <p:spPr>
          <a:xfrm>
            <a:off x="9920672" y="2291206"/>
            <a:ext cx="1755777" cy="2862322"/>
          </a:xfrm>
          <a:prstGeom prst="rect">
            <a:avLst/>
          </a:prstGeom>
          <a:noFill/>
        </p:spPr>
        <p:txBody>
          <a:bodyPr wrap="square" lIns="91440" tIns="45720" rIns="91440" bIns="45720" rtlCol="0" anchor="t">
            <a:spAutoFit/>
          </a:bodyPr>
          <a:lstStyle/>
          <a:p>
            <a:r>
              <a:rPr lang="en-GB" dirty="0"/>
              <a:t>With an size of </a:t>
            </a:r>
            <a:r>
              <a:rPr lang="en-GB"/>
              <a:t>approximately 100cm length, 50cm diameter, the pod </a:t>
            </a:r>
            <a:r>
              <a:rPr lang="en-GB" dirty="0"/>
              <a:t>will take little space. Power use 10-</a:t>
            </a:r>
            <a:r>
              <a:rPr lang="en-GB"/>
              <a:t>20 W total </a:t>
            </a:r>
            <a:r>
              <a:rPr lang="en-GB" dirty="0"/>
              <a:t>weight 2.5kg</a:t>
            </a:r>
          </a:p>
        </p:txBody>
      </p:sp>
      <p:sp>
        <p:nvSpPr>
          <p:cNvPr id="27" name="TextBox 25">
            <a:extLst>
              <a:ext uri="{FF2B5EF4-FFF2-40B4-BE49-F238E27FC236}">
                <a16:creationId xmlns:a16="http://schemas.microsoft.com/office/drawing/2014/main" id="{C3E3FECE-CC1E-49CF-8C6E-923FE760C310}"/>
              </a:ext>
            </a:extLst>
          </p:cNvPr>
          <p:cNvSpPr txBox="1"/>
          <p:nvPr/>
        </p:nvSpPr>
        <p:spPr>
          <a:xfrm>
            <a:off x="9964214" y="5556920"/>
            <a:ext cx="1755777" cy="646331"/>
          </a:xfrm>
          <a:prstGeom prst="rect">
            <a:avLst/>
          </a:prstGeom>
          <a:noFill/>
        </p:spPr>
        <p:txBody>
          <a:bodyPr wrap="square" lIns="91440" tIns="45720" rIns="91440" bIns="45720" rtlCol="0" anchor="t">
            <a:spAutoFit/>
          </a:bodyPr>
          <a:lstStyle/>
          <a:p>
            <a:r>
              <a:rPr lang="en-GB"/>
              <a:t>Removable access cover</a:t>
            </a:r>
            <a:endParaRPr lang="en-US"/>
          </a:p>
        </p:txBody>
      </p:sp>
      <p:cxnSp>
        <p:nvCxnSpPr>
          <p:cNvPr id="28" name="Straight Connector 24">
            <a:extLst>
              <a:ext uri="{FF2B5EF4-FFF2-40B4-BE49-F238E27FC236}">
                <a16:creationId xmlns:a16="http://schemas.microsoft.com/office/drawing/2014/main" id="{69033863-5B8F-447C-AFA6-7629A59246BD}"/>
              </a:ext>
            </a:extLst>
          </p:cNvPr>
          <p:cNvCxnSpPr>
            <a:cxnSpLocks/>
          </p:cNvCxnSpPr>
          <p:nvPr/>
        </p:nvCxnSpPr>
        <p:spPr>
          <a:xfrm>
            <a:off x="9163877" y="5120545"/>
            <a:ext cx="841513" cy="50074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074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3A74E-F7BC-4F9E-B08D-06947795AF4C}"/>
              </a:ext>
            </a:extLst>
          </p:cNvPr>
          <p:cNvSpPr>
            <a:spLocks noGrp="1"/>
          </p:cNvSpPr>
          <p:nvPr>
            <p:ph type="title"/>
          </p:nvPr>
        </p:nvSpPr>
        <p:spPr>
          <a:xfrm>
            <a:off x="677334" y="149290"/>
            <a:ext cx="8596668" cy="699796"/>
          </a:xfrm>
        </p:spPr>
        <p:txBody>
          <a:bodyPr>
            <a:noAutofit/>
          </a:bodyPr>
          <a:lstStyle/>
          <a:p>
            <a:r>
              <a:rPr lang="en-GB" dirty="0">
                <a:solidFill>
                  <a:schemeClr val="accent2">
                    <a:lumMod val="75000"/>
                  </a:schemeClr>
                </a:solidFill>
              </a:rPr>
              <a:t>Threads, and why we chose </a:t>
            </a:r>
            <a:r>
              <a:rPr lang="en-GB">
                <a:solidFill>
                  <a:schemeClr val="accent2">
                    <a:lumMod val="75000"/>
                  </a:schemeClr>
                </a:solidFill>
              </a:rPr>
              <a:t>microgreens</a:t>
            </a:r>
            <a:endParaRPr lang="en-GB" dirty="0">
              <a:solidFill>
                <a:schemeClr val="accent2">
                  <a:lumMod val="75000"/>
                </a:schemeClr>
              </a:solidFill>
            </a:endParaRPr>
          </a:p>
        </p:txBody>
      </p:sp>
      <p:pic>
        <p:nvPicPr>
          <p:cNvPr id="7" name="Picture 6">
            <a:extLst>
              <a:ext uri="{FF2B5EF4-FFF2-40B4-BE49-F238E27FC236}">
                <a16:creationId xmlns:a16="http://schemas.microsoft.com/office/drawing/2014/main" id="{F2862A06-9931-455A-B2C6-80CDADA38A6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16620" y="2640563"/>
            <a:ext cx="5015982" cy="4198776"/>
          </a:xfrm>
          <a:prstGeom prst="rect">
            <a:avLst/>
          </a:prstGeom>
        </p:spPr>
      </p:pic>
      <p:sp>
        <p:nvSpPr>
          <p:cNvPr id="8" name="TextBox 7">
            <a:extLst>
              <a:ext uri="{FF2B5EF4-FFF2-40B4-BE49-F238E27FC236}">
                <a16:creationId xmlns:a16="http://schemas.microsoft.com/office/drawing/2014/main" id="{FB0631C7-3895-441D-AAA5-EF5B5C44A111}"/>
              </a:ext>
            </a:extLst>
          </p:cNvPr>
          <p:cNvSpPr txBox="1"/>
          <p:nvPr/>
        </p:nvSpPr>
        <p:spPr>
          <a:xfrm>
            <a:off x="951722" y="6913984"/>
            <a:ext cx="10287778" cy="230832"/>
          </a:xfrm>
          <a:prstGeom prst="rect">
            <a:avLst/>
          </a:prstGeom>
          <a:noFill/>
        </p:spPr>
        <p:txBody>
          <a:bodyPr wrap="square" rtlCol="0">
            <a:spAutoFit/>
          </a:bodyPr>
          <a:lstStyle/>
          <a:p>
            <a:r>
              <a:rPr lang="en-GB" sz="900">
                <a:hlinkClick r:id="rId3" tooltip="https://farmtoschoolbc.trubox.ca/2017/824"/>
              </a:rPr>
              <a:t>This Photo</a:t>
            </a:r>
            <a:r>
              <a:rPr lang="en-GB" sz="900"/>
              <a:t> by Unknown Author is licensed under </a:t>
            </a:r>
            <a:r>
              <a:rPr lang="en-GB" sz="900">
                <a:hlinkClick r:id="rId4" tooltip="https://creativecommons.org/licenses/by/3.0/"/>
              </a:rPr>
              <a:t>CC BY</a:t>
            </a:r>
            <a:endParaRPr lang="en-GB" sz="900"/>
          </a:p>
        </p:txBody>
      </p:sp>
      <p:sp>
        <p:nvSpPr>
          <p:cNvPr id="9" name="TextBox 8">
            <a:extLst>
              <a:ext uri="{FF2B5EF4-FFF2-40B4-BE49-F238E27FC236}">
                <a16:creationId xmlns:a16="http://schemas.microsoft.com/office/drawing/2014/main" id="{E756AB6C-287F-4FCF-8FD6-B8DBFA79E7D8}"/>
              </a:ext>
            </a:extLst>
          </p:cNvPr>
          <p:cNvSpPr txBox="1"/>
          <p:nvPr/>
        </p:nvSpPr>
        <p:spPr>
          <a:xfrm>
            <a:off x="676470" y="844421"/>
            <a:ext cx="5812971" cy="5509200"/>
          </a:xfrm>
          <a:prstGeom prst="rect">
            <a:avLst/>
          </a:prstGeom>
          <a:noFill/>
        </p:spPr>
        <p:txBody>
          <a:bodyPr wrap="square" lIns="91440" tIns="45720" rIns="91440" bIns="45720" rtlCol="0" anchor="t">
            <a:spAutoFit/>
          </a:bodyPr>
          <a:lstStyle/>
          <a:p>
            <a:r>
              <a:rPr lang="en-GB" sz="1600" i="1" dirty="0"/>
              <a:t>Micro Greens are incredibly fast growing, delivering</a:t>
            </a:r>
            <a:endParaRPr lang="en-US" sz="1600" i="1"/>
          </a:p>
          <a:p>
            <a:r>
              <a:rPr lang="en-GB" sz="1600" i="1"/>
              <a:t>fresh sustainable food within a matter of days:</a:t>
            </a:r>
            <a:endParaRPr lang="en-GB" sz="1600" i="1" dirty="0"/>
          </a:p>
          <a:p>
            <a:pPr marL="285750" indent="-285750">
              <a:buFont typeface="Arial" panose="020B0604020202020204" pitchFamily="34" charset="0"/>
              <a:buChar char="•"/>
            </a:pPr>
            <a:r>
              <a:rPr lang="en-GB" sz="1600">
                <a:latin typeface="Arial"/>
                <a:cs typeface="Arial"/>
              </a:rPr>
              <a:t>They can deliver high concentrations of vitamins, minerals, antioxidants (</a:t>
            </a:r>
            <a:r>
              <a:rPr lang="en-GB" sz="1600">
                <a:latin typeface="Arial"/>
                <a:ea typeface="+mn-lt"/>
                <a:cs typeface="+mn-lt"/>
              </a:rPr>
              <a:t>Niroula et al., 2021) and selenium (Newman et al., 2021).</a:t>
            </a:r>
            <a:r>
              <a:rPr lang="en-GB" sz="1600" dirty="0">
                <a:latin typeface="Arial"/>
                <a:cs typeface="Arial"/>
              </a:rPr>
              <a:t> </a:t>
            </a:r>
          </a:p>
          <a:p>
            <a:pPr marL="285750" indent="-285750">
              <a:buFont typeface="Arial" panose="020B0604020202020204" pitchFamily="34" charset="0"/>
              <a:buChar char="•"/>
            </a:pPr>
            <a:r>
              <a:rPr lang="en-GB" sz="1600">
                <a:latin typeface="Arial"/>
                <a:cs typeface="Arial"/>
              </a:rPr>
              <a:t>Quick turn around means that fresh food can be supplied regularly. </a:t>
            </a:r>
          </a:p>
          <a:p>
            <a:pPr marL="285750" indent="-285750" fontAlgn="base">
              <a:buFont typeface="Arial" panose="020B0604020202020204" pitchFamily="34" charset="0"/>
              <a:buChar char="•"/>
            </a:pPr>
            <a:r>
              <a:rPr lang="en-GB" sz="1600" b="0" i="0" u="none" strike="noStrike">
                <a:solidFill>
                  <a:srgbClr val="000000"/>
                </a:solidFill>
                <a:effectLst/>
                <a:latin typeface="Arial"/>
                <a:cs typeface="Arial"/>
              </a:rPr>
              <a:t>T</a:t>
            </a:r>
            <a:r>
              <a:rPr lang="en-GB" sz="1600">
                <a:latin typeface="Arial"/>
                <a:cs typeface="Arial"/>
              </a:rPr>
              <a:t>here can deliver psychological benefits as well as nutrition benefits, with more aromatic taste than dried </a:t>
            </a:r>
            <a:r>
              <a:rPr lang="en-GB" sz="1600" dirty="0">
                <a:latin typeface="Arial"/>
                <a:cs typeface="Arial"/>
              </a:rPr>
              <a:t>food.</a:t>
            </a:r>
          </a:p>
          <a:p>
            <a:pPr marL="285750" indent="-285750" fontAlgn="base">
              <a:buFont typeface="Arial" panose="020B0604020202020204" pitchFamily="34" charset="0"/>
              <a:buChar char="•"/>
            </a:pPr>
            <a:r>
              <a:rPr lang="en-GB" sz="1600">
                <a:latin typeface="Arial"/>
                <a:cs typeface="Arial"/>
              </a:rPr>
              <a:t>Potential increase in radiation protection from certain fresh plants such as </a:t>
            </a:r>
            <a:r>
              <a:rPr lang="en-GB" sz="1600" i="1">
                <a:latin typeface="Arial"/>
                <a:cs typeface="Arial"/>
              </a:rPr>
              <a:t>Amaranthus</a:t>
            </a:r>
          </a:p>
          <a:p>
            <a:pPr marL="285750" indent="-285750" fontAlgn="base">
              <a:buFont typeface="Arial" panose="020B0604020202020204" pitchFamily="34" charset="0"/>
              <a:buChar char="•"/>
            </a:pPr>
            <a:r>
              <a:rPr lang="en-GB" sz="1600">
                <a:latin typeface="Arial"/>
                <a:cs typeface="Arial"/>
              </a:rPr>
              <a:t>Simpler to grow than larger plants</a:t>
            </a:r>
            <a:endParaRPr lang="en-GB" sz="1600" dirty="0">
              <a:latin typeface="Arial"/>
              <a:cs typeface="Arial"/>
            </a:endParaRPr>
          </a:p>
          <a:p>
            <a:pPr fontAlgn="base"/>
            <a:r>
              <a:rPr lang="en-GB" sz="1600" dirty="0">
                <a:solidFill>
                  <a:srgbClr val="000000"/>
                </a:solidFill>
                <a:latin typeface="Arial"/>
                <a:cs typeface="Arial"/>
              </a:rPr>
              <a:t>   </a:t>
            </a:r>
          </a:p>
          <a:p>
            <a:r>
              <a:rPr lang="en-GB" sz="1600" b="0" i="1" u="none" strike="noStrike">
                <a:solidFill>
                  <a:srgbClr val="000000"/>
                </a:solidFill>
                <a:effectLst/>
                <a:latin typeface="Arial"/>
                <a:cs typeface="Arial"/>
              </a:rPr>
              <a:t>Why the </a:t>
            </a:r>
            <a:r>
              <a:rPr lang="en-GB" sz="1600" i="1">
                <a:solidFill>
                  <a:srgbClr val="000000"/>
                </a:solidFill>
                <a:latin typeface="Arial"/>
                <a:cs typeface="Arial"/>
              </a:rPr>
              <a:t>Growpod</a:t>
            </a:r>
            <a:r>
              <a:rPr lang="en-GB" sz="1600" b="0" i="1" u="none" strike="noStrike">
                <a:solidFill>
                  <a:srgbClr val="000000"/>
                </a:solidFill>
                <a:effectLst/>
                <a:latin typeface="Arial"/>
                <a:cs typeface="Arial"/>
              </a:rPr>
              <a:t>?</a:t>
            </a:r>
            <a:r>
              <a:rPr lang="en-GB" sz="1600" i="1">
                <a:solidFill>
                  <a:srgbClr val="000000"/>
                </a:solidFill>
                <a:latin typeface="Arial"/>
                <a:cs typeface="Arial"/>
              </a:rPr>
              <a:t> </a:t>
            </a:r>
          </a:p>
          <a:p>
            <a:pPr marL="285750" indent="-285750">
              <a:buFont typeface="Arial"/>
              <a:buChar char="•"/>
            </a:pPr>
            <a:r>
              <a:rPr lang="en-GB" sz="1600" b="0" i="0" u="none" strike="noStrike">
                <a:solidFill>
                  <a:srgbClr val="000000"/>
                </a:solidFill>
                <a:effectLst/>
                <a:latin typeface="Arial"/>
                <a:cs typeface="Arial"/>
              </a:rPr>
              <a:t>Easy to store in small space </a:t>
            </a:r>
            <a:r>
              <a:rPr lang="en-GB" sz="1600" b="0" i="0" u="none" strike="noStrike" dirty="0">
                <a:solidFill>
                  <a:srgbClr val="000000"/>
                </a:solidFill>
                <a:effectLst/>
                <a:latin typeface="Arial"/>
                <a:cs typeface="Arial"/>
              </a:rPr>
              <a:t>until needed.</a:t>
            </a:r>
            <a:r>
              <a:rPr lang="en-GB" sz="1600" dirty="0">
                <a:solidFill>
                  <a:srgbClr val="000000"/>
                </a:solidFill>
                <a:latin typeface="Arial"/>
                <a:cs typeface="Arial"/>
              </a:rPr>
              <a:t> </a:t>
            </a:r>
          </a:p>
          <a:p>
            <a:pPr marL="285750" indent="-285750">
              <a:buFont typeface="Arial"/>
              <a:buChar char="•"/>
            </a:pPr>
            <a:r>
              <a:rPr lang="en-GB" sz="1600" b="0" i="0" u="none" strike="noStrike">
                <a:solidFill>
                  <a:srgbClr val="000000"/>
                </a:solidFill>
                <a:effectLst/>
                <a:latin typeface="Arial"/>
                <a:cs typeface="Arial"/>
              </a:rPr>
              <a:t>Easy to clean </a:t>
            </a:r>
            <a:r>
              <a:rPr lang="en-GB" sz="1600" b="0" i="0" u="none" strike="noStrike" dirty="0">
                <a:solidFill>
                  <a:srgbClr val="000000"/>
                </a:solidFill>
                <a:effectLst/>
                <a:latin typeface="Arial"/>
                <a:cs typeface="Arial"/>
              </a:rPr>
              <a:t>between use by keeping surface area to a minimum.</a:t>
            </a:r>
            <a:endParaRPr lang="en-GB" sz="1600" dirty="0">
              <a:latin typeface="Arial"/>
              <a:cs typeface="Arial"/>
            </a:endParaRPr>
          </a:p>
          <a:p>
            <a:pPr fontAlgn="base">
              <a:buFont typeface="Arial" panose="020B0604020202020204" pitchFamily="34" charset="0"/>
              <a:buChar char="•"/>
            </a:pPr>
            <a:r>
              <a:rPr lang="en-GB" sz="1600">
                <a:solidFill>
                  <a:srgbClr val="000000"/>
                </a:solidFill>
                <a:latin typeface="Arial"/>
                <a:cs typeface="Arial"/>
              </a:rPr>
              <a:t>   </a:t>
            </a:r>
            <a:r>
              <a:rPr lang="en-GB" sz="1600" b="0" i="0" u="none" strike="noStrike">
                <a:solidFill>
                  <a:srgbClr val="000000"/>
                </a:solidFill>
                <a:effectLst/>
                <a:latin typeface="Arial"/>
                <a:cs typeface="Arial"/>
              </a:rPr>
              <a:t> Easy to load and unload seeds/plants</a:t>
            </a:r>
            <a:r>
              <a:rPr lang="en-GB" sz="1600">
                <a:solidFill>
                  <a:srgbClr val="000000"/>
                </a:solidFill>
                <a:latin typeface="Arial"/>
                <a:cs typeface="Arial"/>
              </a:rPr>
              <a:t>.</a:t>
            </a:r>
            <a:endParaRPr lang="en-GB" sz="1600" dirty="0">
              <a:solidFill>
                <a:srgbClr val="000000"/>
              </a:solidFill>
              <a:latin typeface="Arial"/>
              <a:cs typeface="Arial"/>
            </a:endParaRPr>
          </a:p>
          <a:p>
            <a:pPr marL="285750" indent="-285750">
              <a:buFont typeface="Arial"/>
              <a:buChar char="•"/>
            </a:pPr>
            <a:r>
              <a:rPr lang="en-GB" sz="1600" b="0" i="0" u="none" strike="noStrike" dirty="0">
                <a:solidFill>
                  <a:srgbClr val="000000"/>
                </a:solidFill>
                <a:effectLst/>
                <a:latin typeface="Arial"/>
                <a:cs typeface="Arial"/>
              </a:rPr>
              <a:t>Thread system allows automation of sowing seeds. Manual </a:t>
            </a:r>
            <a:r>
              <a:rPr lang="en-GB" sz="1600" b="0" i="0" u="none" strike="noStrike">
                <a:solidFill>
                  <a:srgbClr val="000000"/>
                </a:solidFill>
                <a:effectLst/>
                <a:latin typeface="Arial"/>
                <a:cs typeface="Arial"/>
              </a:rPr>
              <a:t>sowing also possible</a:t>
            </a:r>
            <a:endParaRPr lang="en-GB" sz="1600" b="0" i="0" u="none" strike="noStrike" dirty="0">
              <a:solidFill>
                <a:srgbClr val="000000"/>
              </a:solidFill>
              <a:effectLst/>
              <a:latin typeface="Arial"/>
              <a:cs typeface="Arial"/>
            </a:endParaRPr>
          </a:p>
          <a:p>
            <a:pPr marL="285750" indent="-285750">
              <a:buFont typeface="Arial" panose="020B0604020202020204" pitchFamily="34" charset="0"/>
              <a:buChar char="•"/>
            </a:pPr>
            <a:r>
              <a:rPr lang="en-GB" sz="1600" b="0" i="0" u="none" strike="noStrike" dirty="0">
                <a:solidFill>
                  <a:srgbClr val="000000"/>
                </a:solidFill>
                <a:effectLst/>
                <a:latin typeface="Arial"/>
                <a:cs typeface="Arial"/>
              </a:rPr>
              <a:t>Thread system allows easy removal of plants with virtually zero waste.</a:t>
            </a:r>
            <a:endParaRPr lang="en-GB" sz="1600" dirty="0">
              <a:latin typeface="Arial"/>
              <a:cs typeface="Arial"/>
            </a:endParaRPr>
          </a:p>
        </p:txBody>
      </p:sp>
    </p:spTree>
    <p:extLst>
      <p:ext uri="{BB962C8B-B14F-4D97-AF65-F5344CB8AC3E}">
        <p14:creationId xmlns:p14="http://schemas.microsoft.com/office/powerpoint/2010/main" val="2180706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94FCD-7490-4B5A-9090-B048D7FA790F}"/>
              </a:ext>
            </a:extLst>
          </p:cNvPr>
          <p:cNvSpPr>
            <a:spLocks noGrp="1"/>
          </p:cNvSpPr>
          <p:nvPr>
            <p:ph type="title"/>
          </p:nvPr>
        </p:nvSpPr>
        <p:spPr/>
        <p:txBody>
          <a:bodyPr/>
          <a:lstStyle/>
          <a:p>
            <a:r>
              <a:rPr lang="en-GB" dirty="0">
                <a:solidFill>
                  <a:schemeClr val="accent2">
                    <a:lumMod val="75000"/>
                  </a:schemeClr>
                </a:solidFill>
              </a:rPr>
              <a:t>Nutritional Advantages..</a:t>
            </a:r>
          </a:p>
        </p:txBody>
      </p:sp>
      <p:sp>
        <p:nvSpPr>
          <p:cNvPr id="8" name="TextBox 7">
            <a:extLst>
              <a:ext uri="{FF2B5EF4-FFF2-40B4-BE49-F238E27FC236}">
                <a16:creationId xmlns:a16="http://schemas.microsoft.com/office/drawing/2014/main" id="{6103AF15-7D19-455C-BEDB-C764DB962144}"/>
              </a:ext>
            </a:extLst>
          </p:cNvPr>
          <p:cNvSpPr txBox="1"/>
          <p:nvPr/>
        </p:nvSpPr>
        <p:spPr>
          <a:xfrm>
            <a:off x="802433" y="1270000"/>
            <a:ext cx="4562669" cy="4801314"/>
          </a:xfrm>
          <a:prstGeom prst="rect">
            <a:avLst/>
          </a:prstGeom>
          <a:noFill/>
        </p:spPr>
        <p:txBody>
          <a:bodyPr wrap="square" lIns="91440" tIns="45720" rIns="91440" bIns="45720" rtlCol="0" anchor="t">
            <a:spAutoFit/>
          </a:bodyPr>
          <a:lstStyle/>
          <a:p>
            <a:r>
              <a:rPr lang="en-GB" sz="1800" b="1" i="0" u="none" strike="noStrike" dirty="0">
                <a:solidFill>
                  <a:srgbClr val="000000"/>
                </a:solidFill>
                <a:effectLst/>
                <a:latin typeface="Arial"/>
                <a:cs typeface="Arial"/>
              </a:rPr>
              <a:t>Health Benefits Achieved - </a:t>
            </a:r>
            <a:r>
              <a:rPr lang="en-GB" sz="1800" b="0" i="0" u="none" strike="noStrike" dirty="0">
                <a:solidFill>
                  <a:srgbClr val="000000"/>
                </a:solidFill>
                <a:effectLst/>
                <a:latin typeface="Arial"/>
                <a:cs typeface="Arial"/>
              </a:rPr>
              <a:t> </a:t>
            </a:r>
            <a:r>
              <a:rPr lang="en-GB" sz="1800" b="0" i="0" u="none" strike="noStrike" dirty="0">
                <a:solidFill>
                  <a:srgbClr val="FF0000"/>
                </a:solidFill>
                <a:effectLst/>
                <a:latin typeface="Arial"/>
                <a:cs typeface="Arial"/>
              </a:rPr>
              <a:t>Potassium</a:t>
            </a:r>
            <a:r>
              <a:rPr lang="en-GB" sz="1800" b="0" i="0" u="none" strike="noStrike" dirty="0">
                <a:solidFill>
                  <a:srgbClr val="000000"/>
                </a:solidFill>
                <a:effectLst/>
                <a:latin typeface="Arial"/>
                <a:cs typeface="Arial"/>
              </a:rPr>
              <a:t>- regular heart beat,  moving nutrients into cells and the waste out. </a:t>
            </a:r>
            <a:r>
              <a:rPr lang="en-GB" sz="1800" b="0" i="0" u="none" strike="noStrike" dirty="0">
                <a:solidFill>
                  <a:srgbClr val="FF0000"/>
                </a:solidFill>
                <a:effectLst/>
                <a:latin typeface="Arial"/>
                <a:cs typeface="Arial"/>
              </a:rPr>
              <a:t>Iron</a:t>
            </a:r>
            <a:r>
              <a:rPr lang="en-GB" sz="1800" b="0" i="0" u="none" strike="noStrike" dirty="0">
                <a:solidFill>
                  <a:srgbClr val="000000"/>
                </a:solidFill>
                <a:effectLst/>
                <a:latin typeface="Arial"/>
                <a:cs typeface="Arial"/>
              </a:rPr>
              <a:t> - red blood cells, carrying Oxygen. </a:t>
            </a:r>
            <a:r>
              <a:rPr lang="en-GB" sz="1800" b="0" i="0" u="none" strike="noStrike" dirty="0">
                <a:solidFill>
                  <a:srgbClr val="FF0000"/>
                </a:solidFill>
                <a:effectLst/>
                <a:latin typeface="Arial"/>
                <a:cs typeface="Arial"/>
              </a:rPr>
              <a:t>Zinc</a:t>
            </a:r>
            <a:r>
              <a:rPr lang="en-GB" sz="1800" b="0" i="0" u="none" strike="noStrike" dirty="0">
                <a:solidFill>
                  <a:srgbClr val="000000"/>
                </a:solidFill>
                <a:effectLst/>
                <a:latin typeface="Arial"/>
                <a:cs typeface="Arial"/>
              </a:rPr>
              <a:t> - assists Immune system and metabolism. </a:t>
            </a:r>
            <a:r>
              <a:rPr lang="en-GB" sz="1800" b="0" i="0" u="none" strike="noStrike" dirty="0">
                <a:solidFill>
                  <a:srgbClr val="FF0000"/>
                </a:solidFill>
                <a:effectLst/>
                <a:latin typeface="Arial"/>
                <a:cs typeface="Arial"/>
              </a:rPr>
              <a:t>Magnesium</a:t>
            </a:r>
            <a:r>
              <a:rPr lang="en-GB" sz="1800" b="0" i="0" u="none" strike="noStrike" dirty="0">
                <a:solidFill>
                  <a:srgbClr val="000000"/>
                </a:solidFill>
                <a:effectLst/>
                <a:latin typeface="Arial"/>
                <a:cs typeface="Arial"/>
              </a:rPr>
              <a:t> - Supports muscle, nerve function, energy production. </a:t>
            </a:r>
            <a:r>
              <a:rPr lang="en-GB" sz="1800" b="0" i="0" u="none" strike="noStrike" dirty="0">
                <a:solidFill>
                  <a:srgbClr val="FF0000"/>
                </a:solidFill>
                <a:effectLst/>
                <a:latin typeface="Arial"/>
                <a:cs typeface="Arial"/>
              </a:rPr>
              <a:t>Copper</a:t>
            </a:r>
            <a:r>
              <a:rPr lang="en-GB" sz="1800" b="0" i="0" u="none" strike="noStrike" dirty="0">
                <a:solidFill>
                  <a:srgbClr val="000000"/>
                </a:solidFill>
                <a:effectLst/>
                <a:latin typeface="Arial"/>
                <a:cs typeface="Arial"/>
              </a:rPr>
              <a:t>- assists connective tissues, blood vessels. </a:t>
            </a:r>
            <a:r>
              <a:rPr lang="en-GB" sz="1800" b="0" i="0" u="none" strike="noStrike" dirty="0">
                <a:solidFill>
                  <a:srgbClr val="FF0000"/>
                </a:solidFill>
                <a:effectLst/>
                <a:latin typeface="Arial"/>
                <a:cs typeface="Arial"/>
              </a:rPr>
              <a:t>Antioxidants</a:t>
            </a:r>
            <a:r>
              <a:rPr lang="en-GB" sz="1800" b="0" i="0" u="none" strike="noStrike" dirty="0">
                <a:solidFill>
                  <a:srgbClr val="000000"/>
                </a:solidFill>
                <a:effectLst/>
                <a:latin typeface="Arial"/>
                <a:cs typeface="Arial"/>
              </a:rPr>
              <a:t>- protecting cells against free radicals especially </a:t>
            </a:r>
            <a:r>
              <a:rPr lang="en-GB" dirty="0">
                <a:solidFill>
                  <a:srgbClr val="351C75"/>
                </a:solidFill>
                <a:latin typeface="Arial"/>
                <a:cs typeface="Arial"/>
              </a:rPr>
              <a:t>R</a:t>
            </a:r>
            <a:r>
              <a:rPr lang="en-GB" sz="1800" b="0" i="0" u="none" strike="noStrike" dirty="0">
                <a:solidFill>
                  <a:srgbClr val="351C75"/>
                </a:solidFill>
                <a:effectLst/>
                <a:latin typeface="Arial"/>
                <a:cs typeface="Arial"/>
              </a:rPr>
              <a:t>adiation</a:t>
            </a:r>
            <a:r>
              <a:rPr lang="en-GB" dirty="0">
                <a:solidFill>
                  <a:srgbClr val="000000"/>
                </a:solidFill>
                <a:latin typeface="Arial"/>
                <a:cs typeface="Arial"/>
              </a:rPr>
              <a:t>! </a:t>
            </a:r>
            <a:r>
              <a:rPr lang="en-GB" sz="1800" b="0" i="0" u="none" strike="noStrike" dirty="0">
                <a:solidFill>
                  <a:srgbClr val="38761D"/>
                </a:solidFill>
                <a:effectLst/>
                <a:latin typeface="Arial"/>
                <a:cs typeface="Arial"/>
              </a:rPr>
              <a:t>Quinoa</a:t>
            </a:r>
            <a:r>
              <a:rPr lang="en-GB" sz="1800" b="0" i="0" u="none" strike="noStrike" dirty="0">
                <a:solidFill>
                  <a:srgbClr val="000000"/>
                </a:solidFill>
                <a:effectLst/>
                <a:latin typeface="Arial"/>
                <a:cs typeface="Arial"/>
              </a:rPr>
              <a:t> - high in Anti inflammatory Phytonutrients, Omega-3, </a:t>
            </a:r>
            <a:r>
              <a:rPr lang="en-GB" sz="1800" b="0" i="0" u="none" strike="noStrike" dirty="0">
                <a:solidFill>
                  <a:srgbClr val="38761D"/>
                </a:solidFill>
                <a:effectLst/>
                <a:latin typeface="Arial"/>
                <a:cs typeface="Arial"/>
              </a:rPr>
              <a:t>Fennel</a:t>
            </a:r>
            <a:r>
              <a:rPr lang="en-GB" sz="1800" b="0" i="0" u="none" strike="noStrike" dirty="0">
                <a:solidFill>
                  <a:srgbClr val="000000"/>
                </a:solidFill>
                <a:effectLst/>
                <a:latin typeface="Arial"/>
                <a:cs typeface="Arial"/>
              </a:rPr>
              <a:t> - supports heart health helps to reduce Cholesterol, </a:t>
            </a:r>
            <a:r>
              <a:rPr lang="en-GB" sz="1800" b="0" i="0" u="none" strike="noStrike" dirty="0">
                <a:solidFill>
                  <a:srgbClr val="38761D"/>
                </a:solidFill>
                <a:effectLst/>
                <a:latin typeface="Arial"/>
                <a:cs typeface="Arial"/>
              </a:rPr>
              <a:t>Garlic</a:t>
            </a:r>
            <a:r>
              <a:rPr lang="en-GB" sz="1800" b="0" i="0" u="none" strike="noStrike" dirty="0">
                <a:solidFill>
                  <a:srgbClr val="000000"/>
                </a:solidFill>
                <a:effectLst/>
                <a:latin typeface="Arial"/>
                <a:cs typeface="Arial"/>
              </a:rPr>
              <a:t> - Vitamin B-6 and C can help quell </a:t>
            </a:r>
            <a:r>
              <a:rPr lang="en-GB" sz="1800" b="0" i="0" u="none" strike="noStrike">
                <a:solidFill>
                  <a:srgbClr val="000000"/>
                </a:solidFill>
                <a:effectLst/>
                <a:latin typeface="Arial"/>
                <a:cs typeface="Arial"/>
              </a:rPr>
              <a:t>inflammation</a:t>
            </a:r>
            <a:r>
              <a:rPr lang="en-GB">
                <a:solidFill>
                  <a:srgbClr val="000000"/>
                </a:solidFill>
                <a:latin typeface="Arial"/>
                <a:cs typeface="Arial"/>
              </a:rPr>
              <a:t>.</a:t>
            </a:r>
            <a:r>
              <a:rPr lang="en-GB" sz="1800" b="0" i="0" u="none" strike="noStrike">
                <a:solidFill>
                  <a:srgbClr val="000000"/>
                </a:solidFill>
                <a:effectLst/>
                <a:latin typeface="Arial"/>
                <a:cs typeface="Arial"/>
              </a:rPr>
              <a:t> </a:t>
            </a:r>
            <a:r>
              <a:rPr lang="en-GB" sz="1800" b="0" i="0" u="none" strike="noStrike" dirty="0">
                <a:solidFill>
                  <a:srgbClr val="000000"/>
                </a:solidFill>
                <a:effectLst/>
                <a:latin typeface="Arial"/>
                <a:cs typeface="Arial"/>
              </a:rPr>
              <a:t>Crops including </a:t>
            </a:r>
            <a:r>
              <a:rPr lang="en-GB" sz="1800" b="0" i="0" u="none" strike="noStrike" dirty="0">
                <a:solidFill>
                  <a:schemeClr val="accent2">
                    <a:lumMod val="75000"/>
                  </a:schemeClr>
                </a:solidFill>
                <a:effectLst/>
                <a:latin typeface="Arial"/>
                <a:cs typeface="Arial"/>
              </a:rPr>
              <a:t>Amaranthus </a:t>
            </a:r>
            <a:r>
              <a:rPr lang="en-GB" sz="1800" b="0" i="0" u="none" strike="noStrike" dirty="0">
                <a:effectLst/>
                <a:latin typeface="Arial"/>
                <a:cs typeface="Arial"/>
              </a:rPr>
              <a:t>actually help protect the consumer from </a:t>
            </a:r>
            <a:r>
              <a:rPr lang="en-GB" sz="1800" b="0" i="0" u="none" strike="noStrike" dirty="0">
                <a:solidFill>
                  <a:srgbClr val="7030A0"/>
                </a:solidFill>
                <a:effectLst/>
                <a:latin typeface="Arial"/>
                <a:cs typeface="Arial"/>
              </a:rPr>
              <a:t>Radiation.</a:t>
            </a:r>
            <a:r>
              <a:rPr lang="en-GB" dirty="0">
                <a:solidFill>
                  <a:srgbClr val="7030A0"/>
                </a:solidFill>
                <a:latin typeface="Arial"/>
                <a:cs typeface="Arial"/>
              </a:rPr>
              <a:t> </a:t>
            </a:r>
            <a:endParaRPr lang="en-GB" dirty="0"/>
          </a:p>
        </p:txBody>
      </p:sp>
      <p:pic>
        <p:nvPicPr>
          <p:cNvPr id="7" name="Picture 8">
            <a:extLst>
              <a:ext uri="{FF2B5EF4-FFF2-40B4-BE49-F238E27FC236}">
                <a16:creationId xmlns:a16="http://schemas.microsoft.com/office/drawing/2014/main" id="{8B1F0DAE-1CEA-4870-A98E-21D10B9B0634}"/>
              </a:ext>
            </a:extLst>
          </p:cNvPr>
          <p:cNvPicPr>
            <a:picLocks noGrp="1" noChangeAspect="1"/>
          </p:cNvPicPr>
          <p:nvPr>
            <p:ph idx="1"/>
          </p:nvPr>
        </p:nvPicPr>
        <p:blipFill>
          <a:blip r:embed="rId2"/>
          <a:stretch>
            <a:fillRect/>
          </a:stretch>
        </p:blipFill>
        <p:spPr>
          <a:xfrm>
            <a:off x="5566919" y="1466144"/>
            <a:ext cx="4480533" cy="4344443"/>
          </a:xfrm>
        </p:spPr>
      </p:pic>
    </p:spTree>
    <p:extLst>
      <p:ext uri="{BB962C8B-B14F-4D97-AF65-F5344CB8AC3E}">
        <p14:creationId xmlns:p14="http://schemas.microsoft.com/office/powerpoint/2010/main" val="72002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C63E2-6AC6-461B-8D7F-A702549CE320}"/>
              </a:ext>
            </a:extLst>
          </p:cNvPr>
          <p:cNvSpPr>
            <a:spLocks noGrp="1"/>
          </p:cNvSpPr>
          <p:nvPr>
            <p:ph type="title"/>
          </p:nvPr>
        </p:nvSpPr>
        <p:spPr>
          <a:xfrm>
            <a:off x="677334" y="2743200"/>
            <a:ext cx="8596668" cy="3130826"/>
          </a:xfrm>
        </p:spPr>
        <p:txBody>
          <a:bodyPr>
            <a:normAutofit fontScale="90000"/>
          </a:bodyPr>
          <a:lstStyle/>
          <a:p>
            <a:pPr rtl="0">
              <a:spcBef>
                <a:spcPts val="0"/>
              </a:spcBef>
              <a:spcAft>
                <a:spcPts val="0"/>
              </a:spcAft>
            </a:pPr>
            <a:r>
              <a:rPr lang="en-GB" sz="3100">
                <a:solidFill>
                  <a:schemeClr val="accent2">
                    <a:lumMod val="75000"/>
                  </a:schemeClr>
                </a:solidFill>
              </a:rPr>
              <a:t>Ariadne Microgreens Project brought to you by:</a:t>
            </a:r>
            <a:br>
              <a:rPr lang="en-GB" dirty="0"/>
            </a:br>
            <a:r>
              <a:rPr lang="en-GB"/>
              <a:t>Julian Myerscough</a:t>
            </a:r>
            <a:br>
              <a:rPr lang="en-GB" dirty="0"/>
            </a:br>
            <a:r>
              <a:rPr lang="en-GB" dirty="0"/>
              <a:t>Katherine Jones </a:t>
            </a:r>
            <a:br>
              <a:rPr lang="en-GB" dirty="0"/>
            </a:br>
            <a:r>
              <a:rPr lang="en-GB" sz="2200" b="1" dirty="0"/>
              <a:t>References</a:t>
            </a:r>
            <a:r>
              <a:rPr lang="en-GB" b="1" dirty="0"/>
              <a:t> </a:t>
            </a:r>
            <a:br>
              <a:rPr lang="en-GB" dirty="0"/>
            </a:br>
            <a:r>
              <a:rPr lang="en-GB" sz="1800" b="0" i="0" u="none" strike="noStrike" dirty="0">
                <a:solidFill>
                  <a:srgbClr val="000000"/>
                </a:solidFill>
                <a:effectLst/>
                <a:latin typeface="Arial"/>
                <a:cs typeface="Arial"/>
              </a:rPr>
              <a:t>Niroula, A. et al. (2021) ‘Pigments, ascorbic acid, total polyphenols and antioxidant capacities in deetiolated barley (Hordeum vulgare) and wheat (Triticum </a:t>
            </a:r>
            <a:r>
              <a:rPr lang="en-GB" sz="1800" b="0" i="0" u="none" strike="noStrike" err="1">
                <a:solidFill>
                  <a:srgbClr val="000000"/>
                </a:solidFill>
                <a:effectLst/>
                <a:latin typeface="Arial"/>
                <a:cs typeface="Arial"/>
              </a:rPr>
              <a:t>aestivum</a:t>
            </a:r>
            <a:r>
              <a:rPr lang="en-GB" sz="1800" b="0" i="0" u="none" strike="noStrike" dirty="0">
                <a:solidFill>
                  <a:srgbClr val="000000"/>
                </a:solidFill>
                <a:effectLst/>
                <a:latin typeface="Arial"/>
                <a:cs typeface="Arial"/>
              </a:rPr>
              <a:t>) microgreens’, </a:t>
            </a:r>
            <a:r>
              <a:rPr lang="en-GB" sz="1800" b="0" i="1" u="none" strike="noStrike" dirty="0">
                <a:solidFill>
                  <a:srgbClr val="000000"/>
                </a:solidFill>
                <a:effectLst/>
                <a:latin typeface="Arial"/>
                <a:cs typeface="Arial"/>
              </a:rPr>
              <a:t>Food chemistry</a:t>
            </a:r>
            <a:r>
              <a:rPr lang="en-GB" sz="1800" b="0" i="0" u="none" strike="noStrike" dirty="0">
                <a:solidFill>
                  <a:srgbClr val="000000"/>
                </a:solidFill>
                <a:effectLst/>
                <a:latin typeface="Arial"/>
                <a:cs typeface="Arial"/>
              </a:rPr>
              <a:t>, 354, pp. 129491–129491. </a:t>
            </a:r>
            <a:r>
              <a:rPr lang="en-GB" sz="1800" b="0" i="0" u="none" strike="noStrike" err="1">
                <a:solidFill>
                  <a:srgbClr val="000000"/>
                </a:solidFill>
                <a:effectLst/>
                <a:latin typeface="Arial"/>
                <a:cs typeface="Arial"/>
              </a:rPr>
              <a:t>doi</a:t>
            </a:r>
            <a:r>
              <a:rPr lang="en-GB" sz="1800" b="0" i="0" u="none" strike="noStrike" dirty="0">
                <a:solidFill>
                  <a:srgbClr val="000000"/>
                </a:solidFill>
                <a:effectLst/>
                <a:latin typeface="Arial"/>
                <a:cs typeface="Arial"/>
              </a:rPr>
              <a:t>: 10.1016/j.foodchem.2021.129491.</a:t>
            </a:r>
            <a:br>
              <a:rPr lang="en-GB" b="0" dirty="0">
                <a:effectLst/>
              </a:rPr>
            </a:br>
            <a:r>
              <a:rPr lang="en-GB" sz="1800" b="0" i="1" u="none" strike="noStrike" dirty="0">
                <a:solidFill>
                  <a:srgbClr val="000000"/>
                </a:solidFill>
                <a:effectLst/>
                <a:latin typeface="Arial"/>
                <a:cs typeface="Arial"/>
              </a:rPr>
              <a:t>Alina Petre (March 6 2018) Microgreens all you ever wanted to know, Healthline.com</a:t>
            </a:r>
            <a:br>
              <a:rPr lang="en-GB" b="0" dirty="0">
                <a:effectLst/>
              </a:rPr>
            </a:br>
            <a:r>
              <a:rPr lang="en-GB" sz="1800" b="0" i="0" u="none" strike="noStrike" dirty="0">
                <a:solidFill>
                  <a:srgbClr val="000000"/>
                </a:solidFill>
                <a:effectLst/>
                <a:latin typeface="Arial"/>
                <a:cs typeface="Arial"/>
              </a:rPr>
              <a:t>Rachel G. Newman et al. (2021) ‘Biofortification of Sodium Selenate Improves Dietary Mineral Contents and Antioxidant Capacity of Culinary Herb Microgreens’, </a:t>
            </a:r>
            <a:r>
              <a:rPr lang="en-GB" sz="1800" b="0" i="1" u="none" strike="noStrike" dirty="0">
                <a:solidFill>
                  <a:srgbClr val="000000"/>
                </a:solidFill>
                <a:effectLst/>
                <a:latin typeface="Arial"/>
                <a:cs typeface="Arial"/>
              </a:rPr>
              <a:t>Frontiers in plant science</a:t>
            </a:r>
            <a:r>
              <a:rPr lang="en-GB" sz="1800" b="0" i="0" u="none" strike="noStrike" dirty="0">
                <a:solidFill>
                  <a:srgbClr val="000000"/>
                </a:solidFill>
                <a:effectLst/>
                <a:latin typeface="Arial"/>
                <a:cs typeface="Arial"/>
              </a:rPr>
              <a:t>, 12, pp. 716437–716437. </a:t>
            </a:r>
            <a:r>
              <a:rPr lang="en-GB" sz="1800" b="0" i="0" u="none" strike="noStrike" err="1">
                <a:solidFill>
                  <a:srgbClr val="000000"/>
                </a:solidFill>
                <a:effectLst/>
                <a:latin typeface="Arial"/>
                <a:cs typeface="Arial"/>
              </a:rPr>
              <a:t>doi</a:t>
            </a:r>
            <a:r>
              <a:rPr lang="en-GB" sz="1800" b="0" i="0" u="none" strike="noStrike" dirty="0">
                <a:solidFill>
                  <a:srgbClr val="000000"/>
                </a:solidFill>
                <a:effectLst/>
                <a:latin typeface="Arial"/>
                <a:cs typeface="Arial"/>
              </a:rPr>
              <a:t>: 10.3389/fpls.2021.716437. Nasa.gov </a:t>
            </a:r>
            <a:r>
              <a:rPr lang="en-GB" sz="1800" i="1" dirty="0">
                <a:solidFill>
                  <a:srgbClr val="000000"/>
                </a:solidFill>
                <a:latin typeface="Arial"/>
                <a:cs typeface="Arial"/>
              </a:rPr>
              <a:t>‘growing plants in space’</a:t>
            </a:r>
            <a:br>
              <a:rPr lang="en-GB" dirty="0"/>
            </a:br>
            <a:br>
              <a:rPr lang="en-GB" dirty="0"/>
            </a:br>
            <a:endParaRPr lang="en-GB" dirty="0"/>
          </a:p>
        </p:txBody>
      </p:sp>
      <p:sp>
        <p:nvSpPr>
          <p:cNvPr id="5" name="TextBox 4">
            <a:extLst>
              <a:ext uri="{FF2B5EF4-FFF2-40B4-BE49-F238E27FC236}">
                <a16:creationId xmlns:a16="http://schemas.microsoft.com/office/drawing/2014/main" id="{C724B227-2633-4E2F-9A6A-13F5EB21355D}"/>
              </a:ext>
            </a:extLst>
          </p:cNvPr>
          <p:cNvSpPr txBox="1"/>
          <p:nvPr/>
        </p:nvSpPr>
        <p:spPr>
          <a:xfrm>
            <a:off x="677334" y="399199"/>
            <a:ext cx="9173818" cy="2123658"/>
          </a:xfrm>
          <a:prstGeom prst="rect">
            <a:avLst/>
          </a:prstGeom>
          <a:noFill/>
        </p:spPr>
        <p:txBody>
          <a:bodyPr wrap="square" rtlCol="0">
            <a:spAutoFit/>
          </a:bodyPr>
          <a:lstStyle/>
          <a:p>
            <a:r>
              <a:rPr lang="en-GB" sz="3200" dirty="0">
                <a:solidFill>
                  <a:schemeClr val="accent2">
                    <a:lumMod val="75000"/>
                  </a:schemeClr>
                </a:solidFill>
              </a:rPr>
              <a:t>Final words.</a:t>
            </a:r>
          </a:p>
          <a:p>
            <a:pPr algn="l" fontAlgn="base"/>
            <a:r>
              <a:rPr lang="en-GB" sz="2000" b="0" i="0" dirty="0">
                <a:solidFill>
                  <a:srgbClr val="000000"/>
                </a:solidFill>
                <a:effectLst/>
                <a:latin typeface="inherit"/>
              </a:rPr>
              <a:t>NASA research has identified a need for fresh vegetables for health reasons</a:t>
            </a:r>
          </a:p>
          <a:p>
            <a:pPr algn="l" fontAlgn="base"/>
            <a:r>
              <a:rPr lang="en-GB" sz="2000" b="0" i="0" dirty="0">
                <a:solidFill>
                  <a:srgbClr val="000000"/>
                </a:solidFill>
                <a:effectLst/>
                <a:latin typeface="inherit"/>
              </a:rPr>
              <a:t>and also pioneered the methods for studying plant growth in space. Samples are stabilised and stored for further study back on the Earth which will further improve Ariadne and her capabilities going forward </a:t>
            </a:r>
            <a:r>
              <a:rPr lang="en-GB" sz="2000" dirty="0">
                <a:solidFill>
                  <a:srgbClr val="000000"/>
                </a:solidFill>
                <a:latin typeface="inherit"/>
              </a:rPr>
              <a:t>in providing fresh food for longer, improving health and psychological wellbeing</a:t>
            </a:r>
            <a:endParaRPr lang="en-GB" sz="2000" b="0" i="0" dirty="0">
              <a:solidFill>
                <a:srgbClr val="000000"/>
              </a:solidFill>
              <a:effectLst/>
              <a:latin typeface="inherit"/>
            </a:endParaRPr>
          </a:p>
        </p:txBody>
      </p:sp>
    </p:spTree>
    <p:extLst>
      <p:ext uri="{BB962C8B-B14F-4D97-AF65-F5344CB8AC3E}">
        <p14:creationId xmlns:p14="http://schemas.microsoft.com/office/powerpoint/2010/main" val="300400279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1082</TotalTime>
  <Words>790</Words>
  <Application>Microsoft Office PowerPoint</Application>
  <PresentationFormat>Widescreen</PresentationFormat>
  <Paragraphs>45</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Facet</vt:lpstr>
      <vt:lpstr>Have Seeds Will Travel</vt:lpstr>
      <vt:lpstr>PowerPoint Presentation</vt:lpstr>
      <vt:lpstr>PowerPoint Presentation</vt:lpstr>
      <vt:lpstr>Ariadne Growpod (detail view) </vt:lpstr>
      <vt:lpstr>Threads, and why we chose microgreens</vt:lpstr>
      <vt:lpstr>Nutritional Advantages..</vt:lpstr>
      <vt:lpstr>Ariadne Microgreens Project brought to you by: Julian Myerscough Katherine Jones  References  Niroula, A. et al. (2021) ‘Pigments, ascorbic acid, total polyphenols and antioxidant capacities in deetiolated barley (Hordeum vulgare) and wheat (Triticum aestivum) microgreens’, Food chemistry, 354, pp. 129491–129491. doi: 10.1016/j.foodchem.2021.129491. Alina Petre (March 6 2018) Microgreens all you ever wanted to know, Healthline.com Rachel G. Newman et al. (2021) ‘Biofortification of Sodium Selenate Improves Dietary Mineral Contents and Antioxidant Capacity of Culinary Herb Microgreens’, Frontiers in plant science, 12, pp. 716437–716437. doi: 10.3389/fpls.2021.716437. Nasa.gov ‘growing plants in space’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Have Seeds Will Travel</dc:title>
  <dc:creator>Katherine Jones (Student)</dc:creator>
  <cp:lastModifiedBy>Katherine Jones</cp:lastModifiedBy>
  <cp:revision>307</cp:revision>
  <dcterms:created xsi:type="dcterms:W3CDTF">2021-10-02T16:40:54Z</dcterms:created>
  <dcterms:modified xsi:type="dcterms:W3CDTF">2021-10-03T17:18:22Z</dcterms:modified>
</cp:coreProperties>
</file>

<file path=docProps/thumbnail.jpeg>
</file>